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3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4.xml" ContentType="application/vnd.openxmlformats-officedocument.drawingml.chart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62e00c3f2d4169" /><Relationship Type="http://schemas.openxmlformats.org/officeDocument/2006/relationships/extended-properties" Target="/docProps/app.xml" Id="R268f2e132394400d" /><Relationship Type="http://schemas.openxmlformats.org/officeDocument/2006/relationships/officeDocument" Target="/ppt/presentation.xml" Id="R91cf17af56cc4e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0f482c25734a63"/>
  </p:sldMasterIdLst>
  <p:notesMasterIdLst>
    <p:notesMasterId xmlns:r="http://schemas.openxmlformats.org/officeDocument/2006/relationships" r:id="R15fe542592b84a53"/>
  </p:notesMasterIdLst>
  <p:sldIdLst>
    <p:sldId xmlns:r="http://schemas.openxmlformats.org/officeDocument/2006/relationships" id="256" r:id="R6868a6f49ed24b5e"/>
    <p:sldId xmlns:r="http://schemas.openxmlformats.org/officeDocument/2006/relationships" id="257" r:id="R88046859ccde4e33"/>
    <p:sldId xmlns:r="http://schemas.openxmlformats.org/officeDocument/2006/relationships" id="258" r:id="R9f3356d670e64a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9e1548a3b84600" /><Relationship Type="http://schemas.openxmlformats.org/officeDocument/2006/relationships/slideMaster" Target="/ppt/slideMasters/slideMaster1.xml" Id="R6a0f482c25734a63" /><Relationship Type="http://schemas.openxmlformats.org/officeDocument/2006/relationships/notesMaster" Target="/ppt/notesMasters/notesMaster1.xml" Id="R15fe542592b84a53" /><Relationship Type="http://schemas.openxmlformats.org/officeDocument/2006/relationships/presProps" Target="/ppt/presProps.xml" Id="Rbe02b1061335488a" /><Relationship Type="http://schemas.openxmlformats.org/officeDocument/2006/relationships/tableStyles" Target="/ppt/tableStyles.xml" Id="R65c54567e40d4320" /><Relationship Type="http://schemas.openxmlformats.org/officeDocument/2006/relationships/slide" Target="/ppt/slides/slide1.xml" Id="R6868a6f49ed24b5e" /><Relationship Type="http://schemas.openxmlformats.org/officeDocument/2006/relationships/slide" Target="/ppt/slides/slide2.xml" Id="R88046859ccde4e33" /><Relationship Type="http://schemas.openxmlformats.org/officeDocument/2006/relationships/slide" Target="/ppt/slides/slide3.xml" Id="R9f3356d670e64a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f179cc887245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32139a4dd04b13" /><Relationship Type="http://schemas.openxmlformats.org/officeDocument/2006/relationships/notesMaster" Target="/ppt/notesMasters/notesMaster1.xml" Id="R38a9258cddeb44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c6f6db8b3d4165" /><Relationship Type="http://schemas.openxmlformats.org/officeDocument/2006/relationships/notesMaster" Target="/ppt/notesMasters/notesMaster1.xml" Id="R73db803d1a3d49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d6e6b0634844a4" /><Relationship Type="http://schemas.openxmlformats.org/officeDocument/2006/relationships/notesMaster" Target="/ppt/notesMasters/notesMaster1.xml" Id="Rae0d0a7e8adf49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Illustrative Northstar operating dataset carried forward from the source presentation.</a:t>
            </a:r>
          </a:p>
          <a:p xmlns:a="http://schemas.openxmlformats.org/drawingml/2006/main">
            <a:r>
              <a:t>- Source image retained from the supplied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Illustrative quarterly revenue and gross-retention data carried forward for this operating-review specimen.</a:t>
            </a:r>
          </a:p>
          <a:p xmlns:a="http://schemas.openxmlformats.org/drawingml/2006/main">
            <a:r>
              <a:t>- Derived growth: (48.2 / 35.0) - 1 = 37.7%.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Illustrative operating recommendation based on the specimen metrics shown on slide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e84e0342ca4b0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aa7895708040f7" /><Relationship Type="http://schemas.openxmlformats.org/officeDocument/2006/relationships/slideLayout" Target="/ppt/slideLayouts/slideLayout1.xml" Id="R58997fddc55245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997fddc55245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1a6be4faf4dbc" /><Relationship Type="http://schemas.openxmlformats.org/officeDocument/2006/relationships/chart" Target="/ppt/slides/charts/chart1.xml" Id="R82848d2ba4db4008" /><Relationship Type="http://schemas.openxmlformats.org/officeDocument/2006/relationships/chart" Target="/ppt/slides/charts/chart2.xml" Id="R65c86dbd7a334b66" /><Relationship Type="http://schemas.openxmlformats.org/officeDocument/2006/relationships/notesSlide" Target="/ppt/notesSlides/notesSlide1.xml" Id="Rff588446aa104d3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c8618f7c540cf" /><Relationship Type="http://schemas.openxmlformats.org/officeDocument/2006/relationships/chart" Target="/ppt/slides/charts/chart3.xml" Id="R29647eeaaeda44f1" /><Relationship Type="http://schemas.openxmlformats.org/officeDocument/2006/relationships/notesSlide" Target="/ppt/notesSlides/notesSlide2.xml" Id="R91a9609b6d2041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2754cd84046a3" /><Relationship Type="http://schemas.openxmlformats.org/officeDocument/2006/relationships/chart" Target="/ppt/slides/charts/chart4.xml" Id="R4b2e7329ce3646cd" /><Relationship Type="http://schemas.openxmlformats.org/officeDocument/2006/relationships/notesSlide" Target="/ppt/notesSlides/notesSlide3.xml" Id="R1d57e614544841db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Revenue</c:v>
          </c:tx>
          <c:spPr>
            <a:solidFill xmlns:a="http://schemas.openxmlformats.org/drawingml/2006/main">
              <a:srgbClr val="315BFF"/>
            </a:solidFill>
          </c:spPr>
          <c:cat>
            <c:strLit>
              <c:ptCount val="6"/>
              <c:pt idx="0">
                <c:v>Q1 25</c:v>
              </c:pt>
              <c:pt idx="1">
                <c:v>Q2 25</c:v>
              </c:pt>
              <c:pt idx="2">
                <c:v>Q3 25</c:v>
              </c:pt>
              <c:pt idx="3">
                <c:v>Q4 25</c:v>
              </c:pt>
              <c:pt idx="4">
                <c:v>Q1 26</c:v>
              </c:pt>
              <c:pt idx="5">
                <c:v>Q2 26</c:v>
              </c:pt>
            </c:strLit>
          </c:cat>
          <c:val>
            <c:numLit>
              <c:formatCode>$0</c:formatCode>
              <c:ptCount val="6"/>
              <c:pt idx="0">
                <c:v>35</c:v>
              </c:pt>
              <c:pt idx="1">
                <c:v>36.6</c:v>
              </c:pt>
              <c:pt idx="2">
                <c:v>40.2</c:v>
              </c:pt>
              <c:pt idx="3">
                <c:v>40.6</c:v>
              </c:pt>
              <c:pt idx="4">
                <c:v>44.1</c:v>
              </c:pt>
              <c:pt idx="5">
                <c:v>48.2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713" b="1">
                  <a:solidFill>
                    <a:srgbClr val="0D183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2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DEE7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750">
                <a:solidFill>
                  <a:srgbClr val="667085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50"/>
          <c:min val="3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DEE7"/>
              </a:solidFill>
              <a:prstDash val="solid"/>
            </a:ln>
          </c:spPr>
        </c:majorGridlines>
        <c:numFmt formatCode="$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675">
                <a:solidFill>
                  <a:srgbClr val="667085"/>
                </a:solidFill>
              </a:defRPr>
            </a:pPr>
          </a:p>
        </c:txPr>
        <c:crossAx val="48650112"/>
        <c:crossBetween val="between"/>
        <c:majorUnit val="5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plotArea>
      <c:lineChart>
        <c:grouping val="standard"/>
        <c:varyColors val="0"/>
        <c:ser>
          <c:idx val="0"/>
          <c:order val="0"/>
          <c:tx>
            <c:v>Gross retention</c:v>
          </c:tx>
          <c:spPr>
            <a:ln xmlns:a="http://schemas.openxmlformats.org/drawingml/2006/main" w="28575">
              <a:solidFill>
                <a:srgbClr val="172B4D"/>
              </a:solidFill>
              <a:prstDash val="solid"/>
            </a:ln>
          </c:spPr>
          <c:marker>
            <c:symbol val="circle"/>
            <c:size val="5"/>
            <c:spPr>
              <a:solidFill xmlns:a="http://schemas.openxmlformats.org/drawingml/2006/main">
                <a:srgbClr val="172B4D"/>
              </a:solidFill>
            </c:spPr>
          </c:marker>
          <c:cat>
            <c:strLit>
              <c:ptCount val="6"/>
              <c:pt idx="0">
                <c:v>Q1 25</c:v>
              </c:pt>
              <c:pt idx="1">
                <c:v>Q2 25</c:v>
              </c:pt>
              <c:pt idx="2">
                <c:v>Q3 25</c:v>
              </c:pt>
              <c:pt idx="3">
                <c:v>Q4 25</c:v>
              </c:pt>
              <c:pt idx="4">
                <c:v>Q1 26</c:v>
              </c:pt>
              <c:pt idx="5">
                <c:v>Q2 26</c:v>
              </c:pt>
            </c:strLit>
          </c:cat>
          <c:val>
            <c:numLit>
              <c:formatCode>0.0</c:formatCode>
              <c:ptCount val="6"/>
              <c:pt idx="0">
                <c:v>94.1</c:v>
              </c:pt>
              <c:pt idx="1">
                <c:v>93.8</c:v>
              </c:pt>
              <c:pt idx="2">
                <c:v>93.2</c:v>
              </c:pt>
              <c:pt idx="3">
                <c:v>92.6</c:v>
              </c:pt>
              <c:pt idx="4">
                <c:v>91.4</c:v>
              </c:pt>
              <c:pt idx="5">
                <c:v>90.8</c:v>
              </c:pt>
            </c:numLit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713" b="1">
                  <a:solidFill>
                    <a:srgbClr val="0D1830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DEE7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750">
                <a:solidFill>
                  <a:srgbClr val="667085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95"/>
          <c:min val="9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DEE7"/>
              </a:solidFill>
              <a:prstDash val="solid"/>
            </a:ln>
          </c:spPr>
        </c:majorGridlines>
        <c:numFmt formatCode="0.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675">
                <a:solidFill>
                  <a:srgbClr val="667085"/>
                </a:solidFill>
              </a:defRPr>
            </a:pPr>
          </a:p>
        </c:txPr>
        <c:crossAx val="48650112"/>
        <c:crossBetween val="between"/>
        <c:majorUnit val="1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Exposure</c:v>
          </c:tx>
          <c:spPr>
            <a:solidFill xmlns:a="http://schemas.openxmlformats.org/drawingml/2006/main">
              <a:srgbClr val="315BFF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172B4D"/>
              </a:solidFill>
            </c:spPr>
          </c:dPt>
          <c:cat>
            <c:strLit>
              <c:ptCount val="4"/>
              <c:pt idx="0">
                <c:v>Enterprise</c:v>
              </c:pt>
              <c:pt idx="1">
                <c:v>Mid-market</c:v>
              </c:pt>
              <c:pt idx="2">
                <c:v>Platform</c:v>
              </c:pt>
              <c:pt idx="3">
                <c:v>Emerging</c:v>
              </c:pt>
            </c:strLit>
          </c:cat>
          <c:val>
            <c:numLit>
              <c:formatCode>$0.0</c:formatCode>
              <c:ptCount val="4"/>
              <c:pt idx="0">
                <c:v>3</c:v>
              </c:pt>
              <c:pt idx="1">
                <c:v>1.5</c:v>
              </c:pt>
              <c:pt idx="2">
                <c:v>1.1</c:v>
              </c:pt>
              <c:pt idx="3">
                <c:v>0.8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825" b="1">
                  <a:solidFill>
                    <a:srgbClr val="0D183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$0.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0D1830"/>
                </a:solidFill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charts/chart4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Revenue</c:v>
          </c:tx>
          <c:spPr>
            <a:solidFill xmlns:a="http://schemas.openxmlformats.org/drawingml/2006/main">
              <a:srgbClr val="315BFF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172B4D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A94343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2B6D4F"/>
              </a:solidFill>
            </c:spPr>
          </c:dPt>
          <c:cat>
            <c:strLit>
              <c:ptCount val="4"/>
              <c:pt idx="0">
                <c:v>Q2 exit</c:v>
              </c:pt>
              <c:pt idx="1">
                <c:v>Pre-renewal</c:v>
              </c:pt>
              <c:pt idx="2">
                <c:v>At risk</c:v>
              </c:pt>
              <c:pt idx="3">
                <c:v>Protected plan</c:v>
              </c:pt>
            </c:strLit>
          </c:cat>
          <c:val>
            <c:numLit>
              <c:formatCode>$0</c:formatCode>
              <c:ptCount val="4"/>
              <c:pt idx="0">
                <c:v>48.2</c:v>
              </c:pt>
              <c:pt idx="1">
                <c:v>52</c:v>
              </c:pt>
              <c:pt idx="2">
                <c:v>50</c:v>
              </c:pt>
              <c:pt idx="3">
                <c:v>51.6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750" b="1">
                  <a:solidFill>
                    <a:srgbClr val="0D1830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6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DEE7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750">
                <a:solidFill>
                  <a:srgbClr val="667085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54"/>
          <c:min val="46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DEE7"/>
              </a:solidFill>
              <a:prstDash val="solid"/>
            </a:ln>
          </c:spPr>
        </c:majorGridlines>
        <c:numFmt formatCode="$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675">
                <a:solidFill>
                  <a:srgbClr val="667085"/>
                </a:solidFill>
              </a:defRPr>
            </a:pPr>
          </a:p>
        </c:txPr>
        <c:crossAx val="48650112"/>
        <c:crossBetween val="between"/>
        <c:majorUnit val="2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48672A3-3695-4AA1-ABE0-8203488B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 spc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 spc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rPr>
              <a:t>NORTHSTAR  /  Q2 2026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D62286-A334-4CC7-B20F-44AB981F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Growth is strong. Renewal quality is the constraint.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A329B113-3096-491B-BB3A-BF883D0B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Six quarters of expansion leave one operating question: how much of the next plan is protected by retention?</a:t>
            </a:r>
          </a:p>
        </p:txBody>
      </p:sp>
      <p:sp>
        <p:nvSpPr>
          <p:cNvPr id="8" name="date">
            <a:extLst xmlns:a="http://schemas.openxmlformats.org/drawingml/2006/main">
              <a:ext uri="{FF2B5EF4-FFF2-40B4-BE49-F238E27FC236}">
                <a16:creationId xmlns:a16="http://schemas.microsoft.com/office/drawing/2014/main" id="{B064D0A9-D5BF-4E1B-BDC4-F1CEDCFB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13" b="1" spc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13" b="1" spc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NORTHSTAR  /  OPERATING REVIEW  /  01</a:t>
            </a:r>
          </a:p>
        </p:txBody>
      </p:sp>
      <p:sp>
        <p:nvSpPr>
          <p:cNvPr id="9" name="header-rule">
            <a:extLst xmlns:a="http://schemas.openxmlformats.org/drawingml/2006/main">
              <a:ext uri="{FF2B5EF4-FFF2-40B4-BE49-F238E27FC236}">
                <a16:creationId xmlns:a16="http://schemas.microsoft.com/office/drawing/2014/main" id="{DD49AA5E-F88F-4EF7-97B5-4A49DB8E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478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72B4D"/>
            </a:solidFill>
            <a:prstDash val="solid"/>
          </a:ln>
        </p:spPr>
      </p:sp>
      <p:sp>
        <p:nvSpPr>
          <p:cNvPr id="10" name="kpi-label-0">
            <a:extLst xmlns:a="http://schemas.openxmlformats.org/drawingml/2006/main">
              <a:ext uri="{FF2B5EF4-FFF2-40B4-BE49-F238E27FC236}">
                <a16:creationId xmlns:a16="http://schemas.microsoft.com/office/drawing/2014/main" id="{838A7C95-8364-4BFB-B079-75149CAB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621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REVENUE</a:t>
            </a:r>
          </a:p>
        </p:txBody>
      </p:sp>
      <p:sp>
        <p:nvSpPr>
          <p:cNvPr id="11" name="kpi-value-0">
            <a:extLst xmlns:a="http://schemas.openxmlformats.org/drawingml/2006/main">
              <a:ext uri="{FF2B5EF4-FFF2-40B4-BE49-F238E27FC236}">
                <a16:creationId xmlns:a16="http://schemas.microsoft.com/office/drawing/2014/main" id="{519ED416-3351-4D9A-BC40-68D3D993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09750"/>
            <a:ext cx="2266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$48.2m</a:t>
            </a:r>
          </a:p>
        </p:txBody>
      </p:sp>
      <p:sp>
        <p:nvSpPr>
          <p:cNvPr id="12" name="kpi-note-0">
            <a:extLst xmlns:a="http://schemas.openxmlformats.org/drawingml/2006/main">
              <a:ext uri="{FF2B5EF4-FFF2-40B4-BE49-F238E27FC236}">
                <a16:creationId xmlns:a16="http://schemas.microsoft.com/office/drawing/2014/main" id="{3E4B33FE-2A50-4895-B868-79B83A7F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$1.2m above plan</a:t>
            </a:r>
          </a:p>
        </p:txBody>
      </p:sp>
      <p:sp>
        <p:nvSpPr>
          <p:cNvPr id="13" name="kpi-rule-1">
            <a:extLst xmlns:a="http://schemas.openxmlformats.org/drawingml/2006/main">
              <a:ext uri="{FF2B5EF4-FFF2-40B4-BE49-F238E27FC236}">
                <a16:creationId xmlns:a16="http://schemas.microsoft.com/office/drawing/2014/main" id="{38AE5AD6-4DE3-479F-926B-5F84AE36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571625"/>
            <a:ext cx="0" cy="819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14" name="kpi-label-1">
            <a:extLst xmlns:a="http://schemas.openxmlformats.org/drawingml/2006/main">
              <a:ext uri="{FF2B5EF4-FFF2-40B4-BE49-F238E27FC236}">
                <a16:creationId xmlns:a16="http://schemas.microsoft.com/office/drawing/2014/main" id="{88CA10B0-5FB3-43FA-A7E0-6B953409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5621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QUARTER GROWTH</a:t>
            </a:r>
          </a:p>
        </p:txBody>
      </p:sp>
      <p:sp>
        <p:nvSpPr>
          <p:cNvPr id="15" name="kpi-value-1">
            <a:extLst xmlns:a="http://schemas.openxmlformats.org/drawingml/2006/main">
              <a:ext uri="{FF2B5EF4-FFF2-40B4-BE49-F238E27FC236}">
                <a16:creationId xmlns:a16="http://schemas.microsoft.com/office/drawing/2014/main" id="{A097A8FD-8AA0-4F5F-B93D-74705D11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809750"/>
            <a:ext cx="2266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+9.3%</a:t>
            </a:r>
          </a:p>
        </p:txBody>
      </p:sp>
      <p:sp>
        <p:nvSpPr>
          <p:cNvPr id="16" name="kpi-note-1">
            <a:extLst xmlns:a="http://schemas.openxmlformats.org/drawingml/2006/main">
              <a:ext uri="{FF2B5EF4-FFF2-40B4-BE49-F238E27FC236}">
                <a16:creationId xmlns:a16="http://schemas.microsoft.com/office/drawing/2014/main" id="{25748C1B-29E9-4CA7-8D7C-CE30312F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717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Q2 versus Q1</a:t>
            </a:r>
          </a:p>
        </p:txBody>
      </p:sp>
      <p:sp>
        <p:nvSpPr>
          <p:cNvPr id="17" name="kpi-rule-2">
            <a:extLst xmlns:a="http://schemas.openxmlformats.org/drawingml/2006/main">
              <a:ext uri="{FF2B5EF4-FFF2-40B4-BE49-F238E27FC236}">
                <a16:creationId xmlns:a16="http://schemas.microsoft.com/office/drawing/2014/main" id="{C3DF42C0-E9AA-405F-BA34-6BAEA5D4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571625"/>
            <a:ext cx="0" cy="819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18" name="kpi-label-2">
            <a:extLst xmlns:a="http://schemas.openxmlformats.org/drawingml/2006/main">
              <a:ext uri="{FF2B5EF4-FFF2-40B4-BE49-F238E27FC236}">
                <a16:creationId xmlns:a16="http://schemas.microsoft.com/office/drawing/2014/main" id="{03C965BF-C2EC-4F99-A488-B565FC20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5621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GROSS RETENTION</a:t>
            </a:r>
          </a:p>
        </p:txBody>
      </p:sp>
      <p:sp>
        <p:nvSpPr>
          <p:cNvPr id="19" name="kpi-value-2">
            <a:extLst xmlns:a="http://schemas.openxmlformats.org/drawingml/2006/main">
              <a:ext uri="{FF2B5EF4-FFF2-40B4-BE49-F238E27FC236}">
                <a16:creationId xmlns:a16="http://schemas.microsoft.com/office/drawing/2014/main" id="{E9EE411E-28D2-418F-AC7B-EBA1164A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809750"/>
            <a:ext cx="2266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90.8%</a:t>
            </a:r>
          </a:p>
        </p:txBody>
      </p:sp>
      <p:sp>
        <p:nvSpPr>
          <p:cNvPr id="20" name="kpi-note-2">
            <a:extLst xmlns:a="http://schemas.openxmlformats.org/drawingml/2006/main">
              <a:ext uri="{FF2B5EF4-FFF2-40B4-BE49-F238E27FC236}">
                <a16:creationId xmlns:a16="http://schemas.microsoft.com/office/drawing/2014/main" id="{EDB16819-EF4E-4966-AC78-63E75210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717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1.2 pts below gate</a:t>
            </a:r>
          </a:p>
        </p:txBody>
      </p:sp>
      <p:sp>
        <p:nvSpPr>
          <p:cNvPr id="21" name="kpi-rule-3">
            <a:extLst xmlns:a="http://schemas.openxmlformats.org/drawingml/2006/main">
              <a:ext uri="{FF2B5EF4-FFF2-40B4-BE49-F238E27FC236}">
                <a16:creationId xmlns:a16="http://schemas.microsoft.com/office/drawing/2014/main" id="{C6705149-F82F-45B1-A524-9885DCF3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571625"/>
            <a:ext cx="0" cy="819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22" name="kpi-label-3">
            <a:extLst xmlns:a="http://schemas.openxmlformats.org/drawingml/2006/main">
              <a:ext uri="{FF2B5EF4-FFF2-40B4-BE49-F238E27FC236}">
                <a16:creationId xmlns:a16="http://schemas.microsoft.com/office/drawing/2014/main" id="{B3E637C2-A9E9-4E8A-A446-0A4F524F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5621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RENEWAL EXPOSURE</a:t>
            </a:r>
          </a:p>
        </p:txBody>
      </p:sp>
      <p:sp>
        <p:nvSpPr>
          <p:cNvPr id="23" name="kpi-value-3">
            <a:extLst xmlns:a="http://schemas.openxmlformats.org/drawingml/2006/main">
              <a:ext uri="{FF2B5EF4-FFF2-40B4-BE49-F238E27FC236}">
                <a16:creationId xmlns:a16="http://schemas.microsoft.com/office/drawing/2014/main" id="{971E666A-58BD-4E66-9A72-3892D099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809750"/>
            <a:ext cx="2266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$6.4m</a:t>
            </a:r>
          </a:p>
        </p:txBody>
      </p:sp>
      <p:sp>
        <p:nvSpPr>
          <p:cNvPr id="24" name="kpi-note-3">
            <a:extLst xmlns:a="http://schemas.openxmlformats.org/drawingml/2006/main">
              <a:ext uri="{FF2B5EF4-FFF2-40B4-BE49-F238E27FC236}">
                <a16:creationId xmlns:a16="http://schemas.microsoft.com/office/drawing/2014/main" id="{38F1CE93-51B1-4196-87EB-08AF3774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171700"/>
            <a:ext cx="2266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8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Top 20 accounts</a:t>
            </a:r>
          </a:p>
        </p:txBody>
      </p:sp>
      <p:sp>
        <p:nvSpPr>
          <p:cNvPr id="25" name="kpi-bottom-rule">
            <a:extLst xmlns:a="http://schemas.openxmlformats.org/drawingml/2006/main">
              <a:ext uri="{FF2B5EF4-FFF2-40B4-BE49-F238E27FC236}">
                <a16:creationId xmlns:a16="http://schemas.microsoft.com/office/drawing/2014/main" id="{8B9118E9-9AD1-4320-8373-ABB8632AE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26" name="revenue-chart-title">
            <a:extLst xmlns:a="http://schemas.openxmlformats.org/drawingml/2006/main">
              <a:ext uri="{FF2B5EF4-FFF2-40B4-BE49-F238E27FC236}">
                <a16:creationId xmlns:a16="http://schemas.microsoft.com/office/drawing/2014/main" id="{C8B3BF39-A4B6-43EC-BA4C-39D1BD6D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908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REVENUE  /  $M</a:t>
            </a:r>
          </a:p>
        </p:txBody>
      </p:sp>
      <p:sp>
        <p:nvSpPr>
          <p:cNvPr id="27" name="revenue-chart-note">
            <a:extLst xmlns:a="http://schemas.openxmlformats.org/drawingml/2006/main">
              <a:ext uri="{FF2B5EF4-FFF2-40B4-BE49-F238E27FC236}">
                <a16:creationId xmlns:a16="http://schemas.microsoft.com/office/drawing/2014/main" id="{6AE0181D-4BF8-45CA-9EA7-49FB74EE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908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8" b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rPr>
              <a:t>+37.7% since Q1 2025</a:t>
            </a:r>
          </a:p>
        </p:txBody>
      </p:sp>
      <p:sp>
        <p:nvSpPr>
          <p:cNvPr id="28" name="retention-chart-title">
            <a:extLst xmlns:a="http://schemas.openxmlformats.org/drawingml/2006/main">
              <a:ext uri="{FF2B5EF4-FFF2-40B4-BE49-F238E27FC236}">
                <a16:creationId xmlns:a16="http://schemas.microsoft.com/office/drawing/2014/main" id="{7C358133-5EC8-464A-A47D-3F631E95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90850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GROSS RETENTION  /  %</a:t>
            </a:r>
          </a:p>
        </p:txBody>
      </p:sp>
      <p:sp>
        <p:nvSpPr>
          <p:cNvPr id="29" name="retention-chart-note">
            <a:extLst xmlns:a="http://schemas.openxmlformats.org/drawingml/2006/main">
              <a:ext uri="{FF2B5EF4-FFF2-40B4-BE49-F238E27FC236}">
                <a16:creationId xmlns:a16="http://schemas.microsoft.com/office/drawing/2014/main" id="{7CD58DFC-04C6-4E45-993E-B4CFD227D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9908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88" b="1">
                <a:solidFill>
                  <a:srgbClr val="A9434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88" b="1">
                <a:solidFill>
                  <a:srgbClr val="A94343"/>
                </a:solidFill>
                <a:latin typeface="Helvetica Neue"/>
                <a:ea typeface="Helvetica Neue"/>
                <a:cs typeface="Helvetica Neue"/>
              </a:rPr>
              <a:t>92.0% operating gate</a:t>
            </a:r>
          </a:p>
        </p:txBody>
      </p:sp>
      <p:graphicFrame>
        <p:nvGraphicFramePr>
          <p:cNvPr id="57" name="Chart"/>
          <p:cNvGraphicFramePr/>
          <p:nvPr/>
        </p:nvGraphicFramePr>
        <p:xfrm>
          <a:off xmlns:a="http://schemas.openxmlformats.org/drawingml/2006/main" x="781050" y="3257550"/>
          <a:ext xmlns:a="http://schemas.openxmlformats.org/drawingml/2006/main" cx="4953000" cy="26098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2848d2ba4db4008"/>
          </a:graphicData>
        </a:graphic>
      </p:graphicFrame>
      <p:graphicFrame>
        <p:nvGraphicFramePr>
          <p:cNvPr id="58" name="Chart"/>
          <p:cNvGraphicFramePr/>
          <p:nvPr/>
        </p:nvGraphicFramePr>
        <p:xfrm>
          <a:off xmlns:a="http://schemas.openxmlformats.org/drawingml/2006/main" x="6267450" y="3257550"/>
          <a:ext xmlns:a="http://schemas.openxmlformats.org/drawingml/2006/main" cx="5124450" cy="26098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5c86dbd7a334b66"/>
          </a:graphicData>
        </a:graphic>
      </p:graphicFrame>
    </p:spTree>
    <p:extLst>
      <p:ext uri="{BB962C8B-B14F-4D97-AF65-F5344CB8AC3E}">
        <p14:creationId xmlns:p14="http://schemas.microsoft.com/office/powerpoint/2010/main" val="18328322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ignal-title">
            <a:extLst xmlns:a="http://schemas.openxmlformats.org/drawingml/2006/main">
              <a:ext uri="{FF2B5EF4-FFF2-40B4-BE49-F238E27FC236}">
                <a16:creationId xmlns:a16="http://schemas.microsoft.com/office/drawing/2014/main" id="{87471855-7F81-400B-9E94-DB5EC962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Renewal drag is concentrated in the largest contracts.</a:t>
            </a:r>
          </a:p>
        </p:txBody>
      </p:sp>
      <p:sp>
        <p:nvSpPr>
          <p:cNvPr id="3" name="signal-body">
            <a:extLst xmlns:a="http://schemas.openxmlformats.org/drawingml/2006/main">
              <a:ext uri="{FF2B5EF4-FFF2-40B4-BE49-F238E27FC236}">
                <a16:creationId xmlns:a16="http://schemas.microsoft.com/office/drawing/2014/main" id="{BF34A501-1574-4C94-B76B-DD6CE9D9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Seventy-one percent of exposed revenue sits in the top 20 accounts. The problem is bounded enough for direct executive coverage.</a:t>
            </a:r>
          </a:p>
        </p:txBody>
      </p:sp>
      <p:sp>
        <p:nvSpPr>
          <p:cNvPr id="5" name="signal-footer">
            <a:extLst xmlns:a="http://schemas.openxmlformats.org/drawingml/2006/main">
              <a:ext uri="{FF2B5EF4-FFF2-40B4-BE49-F238E27FC236}">
                <a16:creationId xmlns:a16="http://schemas.microsoft.com/office/drawing/2014/main" id="{FE5954E3-C030-499C-B4F4-AA1FFD82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13" b="1" spc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13" b="1" spc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NORTHSTAR  /  OPERATING REVIEW  /  02</a:t>
            </a:r>
          </a:p>
        </p:txBody>
      </p:sp>
      <p:sp>
        <p:nvSpPr>
          <p:cNvPr id="8" name="growth-annotation">
            <a:extLst xmlns:a="http://schemas.openxmlformats.org/drawingml/2006/main">
              <a:ext uri="{FF2B5EF4-FFF2-40B4-BE49-F238E27FC236}">
                <a16:creationId xmlns:a16="http://schemas.microsoft.com/office/drawing/2014/main" id="{B5B33AB1-FD8A-40BA-8E8E-7E330263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9240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rPr>
              <a:t>$6.4m  /  TOTAL EXPOSURE</a:t>
            </a:r>
          </a:p>
        </p:txBody>
      </p:sp>
      <p:sp>
        <p:nvSpPr>
          <p:cNvPr id="9" name="header-rule">
            <a:extLst xmlns:a="http://schemas.openxmlformats.org/drawingml/2006/main">
              <a:ext uri="{FF2B5EF4-FFF2-40B4-BE49-F238E27FC236}">
                <a16:creationId xmlns:a16="http://schemas.microsoft.com/office/drawing/2014/main" id="{EDDBDBE0-D115-4129-BD1E-F92D6779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72B4D"/>
            </a:solidFill>
            <a:prstDash val="solid"/>
          </a:ln>
        </p:spPr>
      </p:sp>
      <p:sp>
        <p:nvSpPr>
          <p:cNvPr id="10" name="concentration-title">
            <a:extLst xmlns:a="http://schemas.openxmlformats.org/drawingml/2006/main">
              <a:ext uri="{FF2B5EF4-FFF2-40B4-BE49-F238E27FC236}">
                <a16:creationId xmlns:a16="http://schemas.microsoft.com/office/drawing/2014/main" id="{1794CDC6-F7FD-400A-8470-D27F8E31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336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RENEWAL EXPOSURE BY COHORT  /  $M</a:t>
            </a:r>
          </a:p>
        </p:txBody>
      </p:sp>
      <p:graphicFrame>
        <p:nvGraphicFramePr>
          <p:cNvPr id="23" name="Chart"/>
          <p:cNvGraphicFramePr/>
          <p:nvPr/>
        </p:nvGraphicFramePr>
        <p:xfrm>
          <a:off xmlns:a="http://schemas.openxmlformats.org/drawingml/2006/main" x="876300" y="2457450"/>
          <a:ext xmlns:a="http://schemas.openxmlformats.org/drawingml/2006/main" cx="7048500" cy="3143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9647eeaaeda44f1"/>
          </a:graphicData>
        </a:graphic>
      </p:graphicFrame>
      <p:sp>
        <p:nvSpPr>
          <p:cNvPr id="12" name="finding-label">
            <a:extLst xmlns:a="http://schemas.openxmlformats.org/drawingml/2006/main">
              <a:ext uri="{FF2B5EF4-FFF2-40B4-BE49-F238E27FC236}">
                <a16:creationId xmlns:a16="http://schemas.microsoft.com/office/drawing/2014/main" id="{EF22196A-95F2-42D1-932E-E539DE43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57175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OPERATING READ</a:t>
            </a:r>
          </a:p>
        </p:txBody>
      </p:sp>
      <p:sp>
        <p:nvSpPr>
          <p:cNvPr id="13" name="finding-value">
            <a:extLst xmlns:a="http://schemas.openxmlformats.org/drawingml/2006/main">
              <a:ext uri="{FF2B5EF4-FFF2-40B4-BE49-F238E27FC236}">
                <a16:creationId xmlns:a16="http://schemas.microsoft.com/office/drawing/2014/main" id="{46C8EF3D-228A-41B6-9FF8-4D1B673C2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765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71%</a:t>
            </a:r>
          </a:p>
        </p:txBody>
      </p:sp>
      <p:sp>
        <p:nvSpPr>
          <p:cNvPr id="14" name="finding-body">
            <a:extLst xmlns:a="http://schemas.openxmlformats.org/drawingml/2006/main">
              <a:ext uri="{FF2B5EF4-FFF2-40B4-BE49-F238E27FC236}">
                <a16:creationId xmlns:a16="http://schemas.microsoft.com/office/drawing/2014/main" id="{69D80686-F927-4D57-8185-09865972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429000"/>
            <a:ext cx="2266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of exposure is concentrated in the top 20 accounts.</a:t>
            </a:r>
          </a:p>
        </p:txBody>
      </p:sp>
      <p:sp>
        <p:nvSpPr>
          <p:cNvPr id="15" name="finding-rule">
            <a:extLst xmlns:a="http://schemas.openxmlformats.org/drawingml/2006/main">
              <a:ext uri="{FF2B5EF4-FFF2-40B4-BE49-F238E27FC236}">
                <a16:creationId xmlns:a16="http://schemas.microsoft.com/office/drawing/2014/main" id="{9CCD37C3-BAA9-4212-9C7D-4A37ABCF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191000"/>
            <a:ext cx="2266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16" name="finding-action">
            <a:extLst xmlns:a="http://schemas.openxmlformats.org/drawingml/2006/main">
              <a:ext uri="{FF2B5EF4-FFF2-40B4-BE49-F238E27FC236}">
                <a16:creationId xmlns:a16="http://schemas.microsoft.com/office/drawing/2014/main" id="{EF73F770-CD4E-4E32-B9D8-339D22E5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400550"/>
            <a:ext cx="2266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Assign executive coverage before the next renewal window—not a broad program reset.</a:t>
            </a:r>
          </a:p>
        </p:txBody>
      </p:sp>
    </p:spTree>
    <p:extLst>
      <p:ext uri="{BB962C8B-B14F-4D97-AF65-F5344CB8AC3E}">
        <p14:creationId xmlns:p14="http://schemas.microsoft.com/office/powerpoint/2010/main" val="10952199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ignal-title">
            <a:extLst xmlns:a="http://schemas.openxmlformats.org/drawingml/2006/main">
              <a:ext uri="{FF2B5EF4-FFF2-40B4-BE49-F238E27FC236}">
                <a16:creationId xmlns:a16="http://schemas.microsoft.com/office/drawing/2014/main" id="{87471855-7F81-400B-9E94-DB5EC962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D1830"/>
                </a:solidFill>
                <a:latin typeface="Helvetica Neue"/>
                <a:ea typeface="Helvetica Neue"/>
                <a:cs typeface="Helvetica Neue"/>
              </a:rPr>
              <a:t>Protect the base without resetting the plan.</a:t>
            </a:r>
          </a:p>
        </p:txBody>
      </p:sp>
      <p:sp>
        <p:nvSpPr>
          <p:cNvPr id="3" name="signal-body">
            <a:extLst xmlns:a="http://schemas.openxmlformats.org/drawingml/2006/main">
              <a:ext uri="{FF2B5EF4-FFF2-40B4-BE49-F238E27FC236}">
                <a16:creationId xmlns:a16="http://schemas.microsoft.com/office/drawing/2014/main" id="{BF34A501-1574-4C94-B76B-DD6CE9D9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962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Targeted renewal coverage and a two-quarter budget shift preserve the Q3 revenue plan while retention recovers.</a:t>
            </a:r>
          </a:p>
        </p:txBody>
      </p:sp>
      <p:sp>
        <p:nvSpPr>
          <p:cNvPr id="5" name="signal-footer">
            <a:extLst xmlns:a="http://schemas.openxmlformats.org/drawingml/2006/main">
              <a:ext uri="{FF2B5EF4-FFF2-40B4-BE49-F238E27FC236}">
                <a16:creationId xmlns:a16="http://schemas.microsoft.com/office/drawing/2014/main" id="{FE5954E3-C030-499C-B4F4-AA1FFD82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13" b="1" spc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13" b="1" spc="1">
                <a:solidFill>
                  <a:srgbClr val="667085"/>
                </a:solidFill>
                <a:latin typeface="Helvetica Neue"/>
                <a:ea typeface="Helvetica Neue"/>
                <a:cs typeface="Helvetica Neue"/>
              </a:rPr>
              <a:t>NORTHSTAR  /  OPERATING DECISION  /  03</a:t>
            </a:r>
          </a:p>
        </p:txBody>
      </p:sp>
      <p:sp>
        <p:nvSpPr>
          <p:cNvPr id="6" name="contract-row-01">
            <a:extLst xmlns:a="http://schemas.openxmlformats.org/drawingml/2006/main">
              <a:ext uri="{FF2B5EF4-FFF2-40B4-BE49-F238E27FC236}">
                <a16:creationId xmlns:a16="http://schemas.microsoft.com/office/drawing/2014/main" id="{961417AB-1985-4558-BAB0-7D1460AC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152650"/>
            <a:ext cx="2971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PROTECT</a:t>
            </a:r>
          </a:p>
          <a:p xmlns:a="http://schemas.openxmlformats.org/drawingml/2006/main">
            <a:pPr algn="l">
              <a:buNone/>
              <a:def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Executive coverage for the 20 highest-risk renewals.</a:t>
            </a:r>
          </a:p>
        </p:txBody>
      </p:sp>
      <p:sp>
        <p:nvSpPr>
          <p:cNvPr id="7" name="contract-row-02">
            <a:extLst xmlns:a="http://schemas.openxmlformats.org/drawingml/2006/main">
              <a:ext uri="{FF2B5EF4-FFF2-40B4-BE49-F238E27FC236}">
                <a16:creationId xmlns:a16="http://schemas.microsoft.com/office/drawing/2014/main" id="{D0D0E1E3-E7EB-4235-A2E2-DC82A0E6E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43250"/>
            <a:ext cx="2971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REALLOCATE</a:t>
            </a:r>
          </a:p>
          <a:p xmlns:a="http://schemas.openxmlformats.org/drawingml/2006/main">
            <a:pPr algn="l">
              <a:buNone/>
              <a:def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$1.8m shifts from acquisition to retention for two quarters.</a:t>
            </a:r>
          </a:p>
        </p:txBody>
      </p:sp>
      <p:sp>
        <p:nvSpPr>
          <p:cNvPr id="8" name="contract-row-03">
            <a:extLst xmlns:a="http://schemas.openxmlformats.org/drawingml/2006/main">
              <a:ext uri="{FF2B5EF4-FFF2-40B4-BE49-F238E27FC236}">
                <a16:creationId xmlns:a16="http://schemas.microsoft.com/office/drawing/2014/main" id="{ABFEEA83-513E-43F5-BAA1-304780B9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171950"/>
            <a:ext cx="2971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REOPEN</a:t>
            </a:r>
          </a:p>
          <a:p xmlns:a="http://schemas.openxmlformats.org/drawingml/2006/main">
            <a:pPr algn="l">
              <a:buNone/>
              <a:def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Resume growth hiring when gross retention reaches 92%.</a:t>
            </a:r>
          </a:p>
        </p:txBody>
      </p:sp>
      <p:sp>
        <p:nvSpPr>
          <p:cNvPr id="9" name="contract-row-04">
            <a:extLst xmlns:a="http://schemas.openxmlformats.org/drawingml/2006/main">
              <a:ext uri="{FF2B5EF4-FFF2-40B4-BE49-F238E27FC236}">
                <a16:creationId xmlns:a16="http://schemas.microsoft.com/office/drawing/2014/main" id="{C0F76973-5465-4DD4-A125-F91CEE63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391150"/>
            <a:ext cx="2971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15BFF"/>
                </a:solidFill>
                <a:latin typeface="Helvetica Neue"/>
                <a:ea typeface="Helvetica Neue"/>
                <a:cs typeface="Helvetica Neue"/>
              </a:rPr>
              <a:t>DECISION  /  APPROVE THE TWO-QUARTER REALLOCATION</a:t>
            </a:r>
          </a:p>
        </p:txBody>
      </p:sp>
      <p:sp>
        <p:nvSpPr>
          <p:cNvPr id="10" name="header-rule">
            <a:extLst xmlns:a="http://schemas.openxmlformats.org/drawingml/2006/main">
              <a:ext uri="{FF2B5EF4-FFF2-40B4-BE49-F238E27FC236}">
                <a16:creationId xmlns:a16="http://schemas.microsoft.com/office/drawing/2014/main" id="{062DB0DC-97BC-44ED-BD7E-2B51BDD11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172B4D"/>
            </a:solidFill>
            <a:prstDash val="solid"/>
          </a:ln>
        </p:spPr>
      </p:sp>
      <p:sp>
        <p:nvSpPr>
          <p:cNvPr id="11" name="bridge-title">
            <a:extLst xmlns:a="http://schemas.openxmlformats.org/drawingml/2006/main">
              <a:ext uri="{FF2B5EF4-FFF2-40B4-BE49-F238E27FC236}">
                <a16:creationId xmlns:a16="http://schemas.microsoft.com/office/drawing/2014/main" id="{4950F8AC-CB59-416B-8693-8471EAA2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336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72B4D"/>
                </a:solidFill>
                <a:latin typeface="Helvetica Neue"/>
                <a:ea typeface="Helvetica Neue"/>
                <a:cs typeface="Helvetica Neue"/>
              </a:rPr>
              <a:t>Q3 REVENUE PLAN BRIDGE  /  $M</a:t>
            </a:r>
          </a:p>
        </p:txBody>
      </p:sp>
      <p:graphicFrame>
        <p:nvGraphicFramePr>
          <p:cNvPr id="25" name="Chart"/>
          <p:cNvGraphicFramePr/>
          <p:nvPr/>
        </p:nvGraphicFramePr>
        <p:xfrm>
          <a:off xmlns:a="http://schemas.openxmlformats.org/drawingml/2006/main" x="876300" y="2457450"/>
          <a:ext xmlns:a="http://schemas.openxmlformats.org/drawingml/2006/main" cx="6705600" cy="31051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b2e7329ce3646cd"/>
          </a:graphicData>
        </a:graphic>
      </p:graphicFrame>
      <p:sp>
        <p:nvSpPr>
          <p:cNvPr id="13" name="decision-rule-1">
            <a:extLst xmlns:a="http://schemas.openxmlformats.org/drawingml/2006/main">
              <a:ext uri="{FF2B5EF4-FFF2-40B4-BE49-F238E27FC236}">
                <a16:creationId xmlns:a16="http://schemas.microsoft.com/office/drawing/2014/main" id="{990DBAC4-03CF-49C1-850D-EC1B9534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9085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14" name="decision-rule-2">
            <a:extLst xmlns:a="http://schemas.openxmlformats.org/drawingml/2006/main">
              <a:ext uri="{FF2B5EF4-FFF2-40B4-BE49-F238E27FC236}">
                <a16:creationId xmlns:a16="http://schemas.microsoft.com/office/drawing/2014/main" id="{687D7D04-0F84-4CF4-A783-17EAB8A9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01955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  <p:sp>
        <p:nvSpPr>
          <p:cNvPr id="15" name="decision-rule-3">
            <a:extLst xmlns:a="http://schemas.openxmlformats.org/drawingml/2006/main">
              <a:ext uri="{FF2B5EF4-FFF2-40B4-BE49-F238E27FC236}">
                <a16:creationId xmlns:a16="http://schemas.microsoft.com/office/drawing/2014/main" id="{C5122AE5-14D9-4905-8B47-980070CB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048250"/>
            <a:ext cx="2971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EE7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952199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2026-08-22T14:20:44.6050000Z</dcterms:created>
  <dcterms:modified xsi:type="dcterms:W3CDTF">2026-08-22T14:20:44.6050000Z</dcterms:modified>
</coreProperties>
</file>