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webp" ContentType="image/webp"/>
  <Default Extension="tiff" ContentType="image/tiff"/>
  <Default Extension="bmp" ContentType="image/bmp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harts/chart1.xml" ContentType="application/vnd.openxmlformats-officedocument.drawingml.chart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5" Type="http://schemas.openxmlformats.org/package/2006/relationships/metadata/thumbnail" Target="docProps/thumbnail.jpeg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 type="custom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</file>

<file path=ppt/charts/_rels/chart1.xml.rels><?xml version="1.0" encoding="UTF-8" standalone="yes"?>
<Relationships xmlns="http://schemas.openxmlformats.org/package/2006/relationships">
  <Relationship Id="rId1" Type="http://schemas.openxmlformats.org/officeDocument/2006/relationships/package" Target="../embeddings/chart1.xlsx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title>
      <c:tx>
        <c:rich>
          <a:bodyPr/>
          <a:lstStyle/>
          <a:p>
            <a:r>
              <a:rPr lang="en-US" sz="1350" b="1">
                <a:solidFill>
                  <a:srgbClr val="111827"/>
                </a:solidFill>
                <a:latin typeface="Carlito"/>
              </a:rPr>
              <a:t>Criticized and classified loans ($M)</a:t>
            </a:r>
          </a:p>
        </c:rich>
      </c:tx>
      <c:overlay val="0"/>
    </c:title>
    <c:plotArea>
      <c:layout>
        <c:manualLayout>
          <c:layoutTarget val="inner"/>
          <c:xMode val="edge"/>
          <c:yMode val="edge"/>
          <c:wMode val="factor"/>
          <c:hMode val="factor"/>
          <c:x val="0.0209"/>
          <c:y val="0.1216"/>
          <c:w val="0.9582"/>
          <c:h val="0.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Office CRE</c:v>
                </c:pt>
              </c:strCache>
            </c:strRef>
          </c:tx>
          <c:spPr>
            <a:solidFill>
              <a:srgbClr val="4B5563"/>
            </a:solidFill>
          </c:spPr>
          <c:cat>
            <c:strRef>
              <c:f>Sheet1!$A$2:$A$5</c:f>
              <c:strCache>
                <c:ptCount val="4"/>
                <c:pt idx="0">
                  <c:v>Q4 2025</c:v>
                </c:pt>
                <c:pt idx="1">
                  <c:v>Q1 2026</c:v>
                </c:pt>
                <c:pt idx="2">
                  <c:v>Q2 2026</c:v>
                </c:pt>
                <c:pt idx="3">
                  <c:v>Q3 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312</c:v>
                </c:pt>
                <c:pt idx="1">
                  <c:v>354</c:v>
                </c:pt>
                <c:pt idx="2">
                  <c:v>407</c:v>
                </c:pt>
                <c:pt idx="3">
                  <c:v>431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Multifamily</c:v>
                </c:pt>
              </c:strCache>
            </c:strRef>
          </c:tx>
          <c:spPr>
            <a:solidFill>
              <a:srgbClr val="6B7280"/>
            </a:solidFill>
          </c:spPr>
          <c:cat>
            <c:strRef>
              <c:f>Sheet1!$A$2:$A$5</c:f>
              <c:strCache>
                <c:ptCount val="4"/>
                <c:pt idx="0">
                  <c:v>Q4 2025</c:v>
                </c:pt>
                <c:pt idx="1">
                  <c:v>Q1 2026</c:v>
                </c:pt>
                <c:pt idx="2">
                  <c:v>Q2 2026</c:v>
                </c:pt>
                <c:pt idx="3">
                  <c:v>Q3 2026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146</c:v>
                </c:pt>
                <c:pt idx="1">
                  <c:v>159</c:v>
                </c:pt>
                <c:pt idx="2">
                  <c:v>171</c:v>
                </c:pt>
                <c:pt idx="3">
                  <c:v>164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C&amp;I</c:v>
                </c:pt>
              </c:strCache>
            </c:strRef>
          </c:tx>
          <c:spPr>
            <a:solidFill>
              <a:srgbClr val="9CA3AF"/>
            </a:solidFill>
          </c:spPr>
          <c:cat>
            <c:strRef>
              <c:f>Sheet1!$A$2:$A$5</c:f>
              <c:strCache>
                <c:ptCount val="4"/>
                <c:pt idx="0">
                  <c:v>Q4 2025</c:v>
                </c:pt>
                <c:pt idx="1">
                  <c:v>Q1 2026</c:v>
                </c:pt>
                <c:pt idx="2">
                  <c:v>Q2 2026</c:v>
                </c:pt>
                <c:pt idx="3">
                  <c:v>Q3 2026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228</c:v>
                </c:pt>
                <c:pt idx="1">
                  <c:v>241</c:v>
                </c:pt>
                <c:pt idx="2">
                  <c:v>236</c:v>
                </c:pt>
                <c:pt idx="3">
                  <c:v>219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Consumer</c:v>
                </c:pt>
              </c:strCache>
            </c:strRef>
          </c:tx>
          <c:spPr>
            <a:solidFill>
              <a:srgbClr val="111827"/>
            </a:solidFill>
          </c:spPr>
          <c:cat>
            <c:strRef>
              <c:f>Sheet1!$A$2:$A$5</c:f>
              <c:strCache>
                <c:ptCount val="4"/>
                <c:pt idx="0">
                  <c:v>Q4 2025</c:v>
                </c:pt>
                <c:pt idx="1">
                  <c:v>Q1 2026</c:v>
                </c:pt>
                <c:pt idx="2">
                  <c:v>Q2 2026</c:v>
                </c:pt>
                <c:pt idx="3">
                  <c:v>Q3 2026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74</c:v>
                </c:pt>
                <c:pt idx="1">
                  <c:v>81</c:v>
                </c:pt>
                <c:pt idx="2">
                  <c:v>86</c:v>
                </c:pt>
                <c:pt idx="3">
                  <c:v>83</c:v>
                </c:pt>
              </c:numCache>
            </c:numRef>
          </c:val>
        </c:ser>
        <c:dLbls>
          <c:numFmt formatCode="General" sourceLinked="1"/>
          <c:txPr>
            <a:bodyPr/>
            <a:lstStyle/>
            <a:p>
              <a:pPr>
                <a:defRPr sz="900">
                  <a:solidFill>
                    <a:srgbClr val="1F2937"/>
                  </a:solidFill>
                  <a:latin typeface="Carlito"/>
                </a:defRPr>
              </a:pPr>
              <a:endParaRPr lang="en-US" dirty="0"/>
            </a:p>
          </c:txPr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050">
                <a:solidFill>
                  <a:srgbClr val="6B7280"/>
                </a:solidFill>
                <a:latin typeface="Carlito"/>
              </a:defRPr>
            </a:pPr>
            <a:endParaRPr lang="en-US" dirty="0"/>
          </a:p>
        </c:txPr>
        <c:crossAx val="222222222"/>
        <c:crosses val="autoZero"/>
        <c:auto val="1"/>
        <c:lblAlgn val="ctr"/>
        <c:lblOffset val="100"/>
      </c:catAx>
      <c:valAx>
        <c:axId val="222222222"/>
        <c:scaling>
          <c:orientation val="minMax"/>
        </c:scaling>
        <c:delete val="0"/>
        <c:axPos val="l"/>
        <c:majorGridlines>
          <c:spPr>
            <a:ln>
              <a:solidFill>
                <a:srgbClr val="D1D5DB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050">
                <a:solidFill>
                  <a:srgbClr val="6B7280"/>
                </a:solidFill>
                <a:latin typeface="Carlito"/>
              </a:defRPr>
            </a:pPr>
            <a:endParaRPr lang="en-US" dirty="0"/>
          </a:p>
        </c:txPr>
        <c:crossAx val="111111111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legend>
      <c:legendPos val="b"/>
      <c:layout>
        <c:manualLayout>
          <c:xMode val="edge"/>
          <c:yMode val="edge"/>
          <c:wMode val="factor"/>
          <c:hMode val="factor"/>
          <c:x val="0.0209"/>
          <c:y val="0.8894"/>
          <c:w val="0.9582"/>
          <c:h val="0.0706"/>
        </c:manualLayout>
      </c:layout>
      <c:overlay val="0"/>
      <c:spPr>
        <a:solidFill>
          <a:srgbClr val="FFFFFF"/>
        </a:solidFill>
      </c:spPr>
      <c:txPr>
        <a:bodyPr/>
        <a:lstStyle/>
        <a:p>
          <a:pPr>
            <a:defRPr sz="1050">
              <a:solidFill>
                <a:srgbClr val="6B7280"/>
              </a:solidFill>
              <a:latin typeface="Carlito"/>
            </a:defRPr>
          </a:pPr>
          <a:endParaRPr lang="en-US" dirty="0"/>
        </a:p>
      </c:txPr>
    </c:legend>
    <c:plotVisOnly val="1"/>
  </c:chart>
  <c:externalData r:id="rId1">
    <c:autoUpdate val="0"/>
  </c:externalData>
  <c:printSettings>
    <c:headerFooter/>
    <c:pageMargins b="0.75" l="0.7" r="0.7" t="0.75" header="0.3" footer="0.3"/>
    <c:pageSetup/>
  </c:printSettings>
</c:chartSpace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5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</p:bodyStyle>
    <p:otherStyle>
      <a:lvl1pPr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1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Text 3"/>
          <p:cNvSpPr txBox="1"/>
          <p:nvPr/>
        </p:nvSpPr>
        <p:spPr>
          <a:xfrm>
            <a:off x="762000" y="2981325"/>
            <a:ext cx="5410200" cy="495300"/>
          </a:xfrm>
          <a:prstGeom prst="rect">
            <a:avLst/>
          </a:prstGeom>
          <a:noFill/>
          <a:ln>
            <a:noFill/>
          </a:ln>
        </p:spPr>
        <p:txBody>
          <a:bodyPr wrap="none" rtlCol="0" spcFirstLastPara="0" lIns="0" tIns="0" rIns="0" bIns="0">
            <a:normAutofit/>
          </a:bodyPr>
          <a:lstStyle/>
          <a:p>
            <a:pPr>
              <a:lnSpc>
                <a:spcPts val="3845"/>
              </a:lnSpc>
            </a:pPr>
            <a:r>
              <a:rPr lang="en-US" sz="3150" b="1" dirty="0">
                <a:solidFill>
                  <a:srgbClr val="FFFFFF"/>
                </a:solidFill>
                <a:latin typeface="Carlito"/>
                <a:ea typeface=""/>
                <a:cs typeface=""/>
              </a:rPr>
              <a:t>Q3 2026 Enterprise Risk Review</a:t>
            </a:r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762000" y="3581400"/>
            <a:ext cx="5476875" cy="209550"/>
          </a:xfrm>
          <a:prstGeom prst="rect">
            <a:avLst/>
          </a:prstGeom>
          <a:noFill/>
          <a:ln>
            <a:noFill/>
          </a:ln>
        </p:spPr>
        <p:txBody>
          <a:bodyPr wrap="none" rtlCol="0" spcFirstLastPara="0" lIns="0" tIns="0" rIns="0" bIns="0">
            <a:normAutofit/>
          </a:bodyPr>
          <a:lstStyle/>
          <a:p>
            <a:pPr>
              <a:lnSpc>
                <a:spcPts val="1556"/>
              </a:lnSpc>
            </a:pPr>
            <a:r>
              <a:rPr lang="en-US" sz="1275" dirty="0">
                <a:solidFill>
                  <a:srgbClr val="D1D5DB"/>
                </a:solidFill>
                <a:latin typeface="Carlito"/>
                <a:ea typeface=""/>
                <a:cs typeface=""/>
              </a:rPr>
              <a:t>Board Risk Committee | October 21, 2026 | Confidential supervisory information</a:t>
            </a:r>
            <a:endParaRPr lang="en-US" dirty="0"/>
          </a:p>
        </p:txBody>
      </p:sp>
      <p:sp>
        <p:nvSpPr>
          <p:cNvPr id="5" name="View 5"/>
          <p:cNvSpPr/>
          <p:nvPr/>
        </p:nvSpPr>
        <p:spPr>
          <a:xfrm>
            <a:off x="762000" y="4076700"/>
            <a:ext cx="42862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Text 3"/>
          <p:cNvSpPr txBox="1"/>
          <p:nvPr/>
        </p:nvSpPr>
        <p:spPr>
          <a:xfrm>
            <a:off x="762000" y="1219200"/>
            <a:ext cx="6734175" cy="28575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747"/>
              </a:lnSpc>
            </a:pPr>
            <a:r>
              <a:rPr lang="en-US" sz="22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Risk is within appetite; office CRE and vendor resilience need action.</a:t>
            </a:r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762000" y="4133850"/>
            <a:ext cx="6734175" cy="285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282"/>
              </a:lnSpc>
            </a:pPr>
            <a:r>
              <a:rPr lang="en-US" sz="10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Chief Risk Officer assessment</a:t>
            </a:r>
            <a:endParaRPr lang="en-US" dirty="0"/>
          </a:p>
        </p:txBody>
      </p:sp>
      <p:sp>
        <p:nvSpPr>
          <p:cNvPr id="5" name="View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533900"/>
            <a:ext cx="42862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9075" y="1123950"/>
            <a:ext cx="378142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Text 7"/>
          <p:cNvSpPr txBox="1"/>
          <p:nvPr/>
        </p:nvSpPr>
        <p:spPr>
          <a:xfrm>
            <a:off x="7829550" y="1352550"/>
            <a:ext cx="3790950" cy="50863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Credit migration slowed and liquidity buffers strengthened in Q3.</a:t>
            </a:r>
            <a:endParaRPr lang="en-US" dirty="0"/>
          </a:p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Office CRE is the only metric outside appetite; three credits totaling $184M moved to criticized.</a:t>
            </a:r>
            <a:endParaRPr lang="en-US" dirty="0"/>
          </a:p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No material cyber loss occurred in Q3.</a:t>
            </a:r>
            <a:endParaRPr lang="en-US" dirty="0"/>
          </a:p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The July processor outage exposed a recovery gap; parallel routing is requested.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/>
          <p:cNvSpPr/>
          <p:nvPr/>
        </p:nvSpPr>
        <p:spPr>
          <a:xfrm>
            <a:off x="762000" y="847725"/>
            <a:ext cx="5953125" cy="56673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1200150" y="1924050"/>
            <a:ext cx="5076825" cy="4191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373"/>
              </a:lnSpc>
            </a:pPr>
            <a:r>
              <a:rPr lang="en-US" sz="1125" b="1" dirty="0">
                <a:solidFill>
                  <a:srgbClr val="FFFFFF"/>
                </a:solidFill>
                <a:latin typeface="Carlito"/>
                <a:ea typeface=""/>
                <a:cs typeface=""/>
              </a:rPr>
              <a:t>CET1 ratio</a:t>
            </a:r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1200150" y="2886075"/>
            <a:ext cx="5076825" cy="12573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5310"/>
              </a:lnSpc>
            </a:pPr>
            <a:r>
              <a:rPr lang="en-US" sz="4350" b="1" dirty="0">
                <a:solidFill>
                  <a:srgbClr val="FFFFFF"/>
                </a:solidFill>
                <a:latin typeface="Carlito"/>
                <a:ea typeface=""/>
                <a:cs typeface=""/>
              </a:rPr>
              <a:t>12.4%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00150" y="4238625"/>
            <a:ext cx="507682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282"/>
              </a:lnSpc>
            </a:pPr>
            <a:r>
              <a:rPr lang="en-US" sz="1050" dirty="0">
                <a:solidFill>
                  <a:srgbClr val="FFFFFF"/>
                </a:solidFill>
                <a:latin typeface="Carlito"/>
                <a:ea typeface=""/>
                <a:cs typeface=""/>
              </a:rPr>
              <a:t>Min 10.5%; Q2 12.1%</a:t>
            </a:r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847725"/>
            <a:ext cx="467677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Text 8"/>
          <p:cNvSpPr txBox="1"/>
          <p:nvPr/>
        </p:nvSpPr>
        <p:spPr>
          <a:xfrm>
            <a:off x="6943725" y="1000125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Liquidity</a:t>
            </a:r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6943725" y="1247775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3113"/>
              </a:lnSpc>
            </a:pPr>
            <a:r>
              <a:rPr lang="en-US" sz="25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136%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6943725" y="1876425"/>
            <a:ext cx="4676775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Floor 115%; Q2 129%</a:t>
            </a:r>
            <a:endParaRPr lang="en-US" dirty="0"/>
          </a:p>
        </p:txBody>
      </p:sp>
      <p:sp>
        <p:nvSpPr>
          <p:cNvPr id="11" name="Vie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2733675"/>
            <a:ext cx="4676775" cy="19050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Text 12"/>
          <p:cNvSpPr txBox="1"/>
          <p:nvPr/>
        </p:nvSpPr>
        <p:spPr>
          <a:xfrm>
            <a:off x="6943725" y="2886075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Criticized</a:t>
            </a:r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6943725" y="3133725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3113"/>
              </a:lnSpc>
            </a:pPr>
            <a:r>
              <a:rPr lang="en-US" sz="25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3.7%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6943725" y="3762375"/>
            <a:ext cx="4676775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Limit 4.5%; Q2 3.9%</a:t>
            </a:r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3725" y="4629150"/>
            <a:ext cx="4676775" cy="19050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6943725" y="4772025"/>
            <a:ext cx="467677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Office CRE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943725" y="5019675"/>
            <a:ext cx="467677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3113"/>
              </a:lnSpc>
            </a:pPr>
            <a:r>
              <a:rPr lang="en-US" sz="25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168%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943725" y="5648325"/>
            <a:ext cx="4676775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Capital; limit 150%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571500" y="180975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380"/>
              </a:lnSpc>
            </a:pPr>
            <a:r>
              <a:rPr lang="en-US" sz="19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Risk appetite dashboard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571500" y="561975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90"/>
              </a:lnSpc>
            </a:pPr>
            <a:r>
              <a:rPr lang="en-US" sz="975" dirty="0">
                <a:solidFill>
                  <a:srgbClr val="6B7280"/>
                </a:solidFill>
                <a:latin typeface="Carlito"/>
                <a:ea typeface=""/>
                <a:cs typeface=""/>
              </a:rPr>
              <a:t>Quarter-end measures versus board-approved thresholds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graphicFrame>
        <p:nvGraphicFramePr>
          <p:cNvPr id="3" name="Chart 3"/>
          <p:cNvGraphicFramePr>
            <a:graphicFrameLocks noGrp="1"/>
          </p:cNvGraphicFramePr>
          <p:nvPr/>
        </p:nvGraphicFramePr>
        <p:xfrm>
          <a:off x="762000" y="847725"/>
          <a:ext cx="10858500" cy="566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4"/>
          <p:cNvSpPr txBox="1"/>
          <p:nvPr/>
        </p:nvSpPr>
        <p:spPr>
          <a:xfrm>
            <a:off x="571500" y="180975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380"/>
              </a:lnSpc>
            </a:pPr>
            <a:r>
              <a:rPr lang="en-US" sz="19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Criticized balances are stabilizing outside downtown office</a:t>
            </a:r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571500" y="561975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90"/>
              </a:lnSpc>
            </a:pPr>
            <a:r>
              <a:rPr lang="en-US" sz="975" dirty="0">
                <a:solidFill>
                  <a:srgbClr val="6B7280"/>
                </a:solidFill>
                <a:latin typeface="Carlito"/>
                <a:ea typeface=""/>
                <a:cs typeface=""/>
              </a:rPr>
              <a:t>Special mention, substandard, and nonaccrual loans by portfolio, $M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/>
          <p:cNvSpPr/>
          <p:nvPr/>
        </p:nvSpPr>
        <p:spPr>
          <a:xfrm>
            <a:off x="762000" y="847725"/>
            <a:ext cx="5524500" cy="56673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1171575" y="1924050"/>
            <a:ext cx="4695825" cy="4191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373"/>
              </a:lnSpc>
            </a:pPr>
            <a:r>
              <a:rPr lang="en-US" sz="1125" b="1" dirty="0">
                <a:solidFill>
                  <a:srgbClr val="FFFFFF"/>
                </a:solidFill>
                <a:latin typeface="Carlito"/>
                <a:ea typeface=""/>
                <a:cs typeface=""/>
              </a:rPr>
              <a:t>CET1 trough</a:t>
            </a:r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1171575" y="2886075"/>
            <a:ext cx="4695825" cy="12573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5310"/>
              </a:lnSpc>
            </a:pPr>
            <a:r>
              <a:rPr lang="en-US" sz="4350" b="1" dirty="0">
                <a:solidFill>
                  <a:srgbClr val="FFFFFF"/>
                </a:solidFill>
                <a:latin typeface="Carlito"/>
                <a:ea typeface=""/>
                <a:cs typeface=""/>
              </a:rPr>
              <a:t>9.8%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171575" y="4238625"/>
            <a:ext cx="4695825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282"/>
              </a:lnSpc>
            </a:pPr>
            <a:r>
              <a:rPr lang="en-US" sz="1050" dirty="0">
                <a:solidFill>
                  <a:srgbClr val="FFFFFF"/>
                </a:solidFill>
                <a:latin typeface="Carlito"/>
                <a:ea typeface=""/>
                <a:cs typeface=""/>
              </a:rPr>
              <a:t>130 bps over floor</a:t>
            </a:r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5100" y="847725"/>
            <a:ext cx="51054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Text 8"/>
          <p:cNvSpPr txBox="1"/>
          <p:nvPr/>
        </p:nvSpPr>
        <p:spPr>
          <a:xfrm>
            <a:off x="6515100" y="1000125"/>
            <a:ext cx="5105400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Credit loss</a:t>
            </a:r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6515100" y="1247775"/>
            <a:ext cx="5105400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3113"/>
              </a:lnSpc>
            </a:pPr>
            <a:r>
              <a:rPr lang="en-US" sz="25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$612M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6515100" y="1876425"/>
            <a:ext cx="5105400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46% from office CRE</a:t>
            </a:r>
            <a:endParaRPr lang="en-US" dirty="0"/>
          </a:p>
        </p:txBody>
      </p:sp>
      <p:sp>
        <p:nvSpPr>
          <p:cNvPr id="11" name="Vie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5100" y="2733675"/>
            <a:ext cx="5105400" cy="19050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Text 12"/>
          <p:cNvSpPr txBox="1"/>
          <p:nvPr/>
        </p:nvSpPr>
        <p:spPr>
          <a:xfrm>
            <a:off x="6515100" y="2886075"/>
            <a:ext cx="5105400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Dep. runoff</a:t>
            </a:r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6515100" y="3133725"/>
            <a:ext cx="5105400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3113"/>
              </a:lnSpc>
            </a:pPr>
            <a:r>
              <a:rPr lang="en-US" sz="25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18%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6515100" y="3762375"/>
            <a:ext cx="5105400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Absorbed for 45 days</a:t>
            </a:r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5100" y="4629150"/>
            <a:ext cx="5105400" cy="19050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6515100" y="4772025"/>
            <a:ext cx="5105400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6B7280"/>
                </a:solidFill>
                <a:latin typeface="Carlito"/>
                <a:ea typeface=""/>
                <a:cs typeface=""/>
              </a:rPr>
              <a:t>PPNR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515100" y="5019675"/>
            <a:ext cx="5105400" cy="5524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563"/>
              </a:lnSpc>
            </a:pPr>
            <a:r>
              <a:rPr lang="en-US" sz="21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Profit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515100" y="5648325"/>
            <a:ext cx="5105400" cy="790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1F2937"/>
                </a:solidFill>
                <a:latin typeface="Carlito"/>
                <a:ea typeface=""/>
                <a:cs typeface=""/>
              </a:rPr>
              <a:t>All nine quarters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571500" y="180975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380"/>
              </a:lnSpc>
            </a:pPr>
            <a:r>
              <a:rPr lang="en-US" sz="19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Downside scenario — resilience versus vulnerability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571500" y="561975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90"/>
              </a:lnSpc>
            </a:pPr>
            <a:r>
              <a:rPr lang="en-US" sz="975" dirty="0">
                <a:solidFill>
                  <a:srgbClr val="6B7280"/>
                </a:solidFill>
                <a:latin typeface="Carlito"/>
                <a:ea typeface=""/>
                <a:cs typeface=""/>
              </a:rPr>
              <a:t>Nine-quarter supervisory-style stress using a 5.8% unemployment peak and 24% office-value decline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register row"/>
          <p:cNvSpPr/>
          <p:nvPr/>
        </p:nvSpPr>
        <p:spPr>
          <a:xfrm>
            <a:off x="762000" y="847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Vie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847725"/>
            <a:ext cx="52959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762000" y="1019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01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19200" y="1019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Payment processor outage on July 18 disrupted debit authorization for 96 minutes;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 customer losses were $0.4M and fully reimbursed</a:t>
            </a:r>
            <a:endParaRPr lang="en-US" dirty="0"/>
          </a:p>
        </p:txBody>
      </p:sp>
      <p:sp>
        <p:nvSpPr>
          <p:cNvPr id="7" name="View 7" descr="Agent register row"/>
          <p:cNvSpPr/>
          <p:nvPr/>
        </p:nvSpPr>
        <p:spPr>
          <a:xfrm>
            <a:off x="762000" y="2733675"/>
            <a:ext cx="5295900" cy="189547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2733675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762000" y="2905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03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219200" y="2905125"/>
            <a:ext cx="4838700" cy="1552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73"/>
              </a:lnSpc>
            </a:pP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One ransomware event at a payroll vendor exposed employee names and bank-routing details for 312 current and former employees</a:t>
            </a:r>
            <a:endParaRPr lang="en-US" dirty="0"/>
          </a:p>
        </p:txBody>
      </p:sp>
      <p:sp>
        <p:nvSpPr>
          <p:cNvPr id="11" name="View 11" descr="Agent register row"/>
          <p:cNvSpPr/>
          <p:nvPr/>
        </p:nvSpPr>
        <p:spPr>
          <a:xfrm>
            <a:off x="762000" y="4629150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View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629150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762000" y="480060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05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1219200" y="4800600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Model inventory includes 84 tier-one and tier-two models;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 two CECL overlays remain beyond validation due dates</a:t>
            </a:r>
            <a:endParaRPr lang="en-US" dirty="0"/>
          </a:p>
        </p:txBody>
      </p:sp>
      <p:sp>
        <p:nvSpPr>
          <p:cNvPr id="15" name="View 15" descr="Agent register row"/>
          <p:cNvSpPr/>
          <p:nvPr/>
        </p:nvSpPr>
        <p:spPr>
          <a:xfrm>
            <a:off x="6324600" y="847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Vie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847725"/>
            <a:ext cx="52959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1019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02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781800" y="1019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Processor recovery-time objective missed by 51 minutes;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 remediation due November 15 with weekly evidence review by Technology Risk</a:t>
            </a:r>
            <a:endParaRPr lang="en-US" dirty="0"/>
          </a:p>
        </p:txBody>
      </p:sp>
      <p:sp>
        <p:nvSpPr>
          <p:cNvPr id="19" name="View 19" descr="Agent register row"/>
          <p:cNvSpPr/>
          <p:nvPr/>
        </p:nvSpPr>
        <p:spPr>
          <a:xfrm>
            <a:off x="6324600" y="2733675"/>
            <a:ext cx="5295900" cy="189547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0" name="View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733675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1" name="Text 21"/>
          <p:cNvSpPr txBox="1"/>
          <p:nvPr/>
        </p:nvSpPr>
        <p:spPr>
          <a:xfrm>
            <a:off x="6324600" y="2905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04</a:t>
            </a:r>
            <a:endParaRPr lang="en-US" dirty="0"/>
          </a:p>
        </p:txBody>
      </p:sp>
      <p:sp>
        <p:nvSpPr>
          <p:cNvPr id="22" name="Text 22"/>
          <p:cNvSpPr txBox="1"/>
          <p:nvPr/>
        </p:nvSpPr>
        <p:spPr>
          <a:xfrm>
            <a:off x="6781800" y="2905125"/>
            <a:ext cx="4838700" cy="1552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Phishing click rate improved to 2.1% from 3.4%;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 privileged-access recertification closed with 17 stale accounts removed</a:t>
            </a:r>
            <a:endParaRPr lang="en-US" dirty="0"/>
          </a:p>
        </p:txBody>
      </p:sp>
      <p:sp>
        <p:nvSpPr>
          <p:cNvPr id="23" name="View 23" descr="Agent register row"/>
          <p:cNvSpPr/>
          <p:nvPr/>
        </p:nvSpPr>
        <p:spPr>
          <a:xfrm>
            <a:off x="6324600" y="4629150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4" name="View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629150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Text 25"/>
          <p:cNvSpPr txBox="1"/>
          <p:nvPr/>
        </p:nvSpPr>
        <p:spPr>
          <a:xfrm>
            <a:off x="6324600" y="480060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06</a:t>
            </a:r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6781800" y="4800600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373"/>
              </a:lnSpc>
            </a:pP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Internal audit rated branch cash controls satisfactory and vendor concentration governance needs improvement</a:t>
            </a:r>
            <a:endParaRPr lang="en-US" dirty="0"/>
          </a:p>
        </p:txBody>
      </p:sp>
      <p:sp>
        <p:nvSpPr>
          <p:cNvPr id="27" name="Text 27"/>
          <p:cNvSpPr txBox="1"/>
          <p:nvPr/>
        </p:nvSpPr>
        <p:spPr>
          <a:xfrm>
            <a:off x="571500" y="180975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380"/>
              </a:lnSpc>
            </a:pPr>
            <a:r>
              <a:rPr lang="en-US" sz="19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Operational, cyber, and third-party risk</a:t>
            </a:r>
            <a:endParaRPr lang="en-US" dirty="0"/>
          </a:p>
        </p:txBody>
      </p:sp>
      <p:sp>
        <p:nvSpPr>
          <p:cNvPr id="28" name="Text 28"/>
          <p:cNvSpPr txBox="1"/>
          <p:nvPr/>
        </p:nvSpPr>
        <p:spPr>
          <a:xfrm>
            <a:off x="571500" y="561975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90"/>
              </a:lnSpc>
            </a:pPr>
            <a:r>
              <a:rPr lang="en-US" sz="975" dirty="0">
                <a:solidFill>
                  <a:srgbClr val="6B7280"/>
                </a:solidFill>
                <a:latin typeface="Carlito"/>
                <a:ea typeface=""/>
                <a:cs typeface=""/>
              </a:rPr>
              <a:t>Material incidents and control health through September 30, 2026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register row"/>
          <p:cNvSpPr/>
          <p:nvPr/>
        </p:nvSpPr>
        <p:spPr>
          <a:xfrm>
            <a:off x="762000" y="847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Vie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847725"/>
            <a:ext cx="52959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5" name="Text 5"/>
          <p:cNvSpPr txBox="1"/>
          <p:nvPr/>
        </p:nvSpPr>
        <p:spPr>
          <a:xfrm>
            <a:off x="762000" y="1019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01</a:t>
            </a:r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219200" y="1019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Parallel debit-routing design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CIO — decision today; implementation by March 2027; estimated spend $3.2M</a:t>
            </a:r>
            <a:endParaRPr lang="en-US" dirty="0"/>
          </a:p>
        </p:txBody>
      </p:sp>
      <p:sp>
        <p:nvSpPr>
          <p:cNvPr id="7" name="View 7" descr="Agent register row"/>
          <p:cNvSpPr/>
          <p:nvPr/>
        </p:nvSpPr>
        <p:spPr>
          <a:xfrm>
            <a:off x="762000" y="2733675"/>
            <a:ext cx="5295900" cy="189547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2733675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762000" y="2905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03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219200" y="2905125"/>
            <a:ext cx="4838700" cy="1552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CECL overlay validation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Head of Model Risk — first overlay by November 30; second by January 31</a:t>
            </a:r>
            <a:endParaRPr lang="en-US" dirty="0"/>
          </a:p>
        </p:txBody>
      </p:sp>
      <p:sp>
        <p:nvSpPr>
          <p:cNvPr id="11" name="View 11" descr="Agent register row"/>
          <p:cNvSpPr/>
          <p:nvPr/>
        </p:nvSpPr>
        <p:spPr>
          <a:xfrm>
            <a:off x="762000" y="4629150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View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629150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Text 13"/>
          <p:cNvSpPr txBox="1"/>
          <p:nvPr/>
        </p:nvSpPr>
        <p:spPr>
          <a:xfrm>
            <a:off x="762000" y="480060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05</a:t>
            </a:r>
            <a:endParaRPr lang="en-US" dirty="0"/>
          </a:p>
        </p:txBody>
      </p:sp>
      <p:sp>
        <p:nvSpPr>
          <p:cNvPr id="14" name="Text 14"/>
          <p:cNvSpPr txBox="1"/>
          <p:nvPr/>
        </p:nvSpPr>
        <p:spPr>
          <a:xfrm>
            <a:off x="1219200" y="4800600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Identity governance recertification automation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CISO — pilot complete; production rollout February 2027</a:t>
            </a:r>
            <a:endParaRPr lang="en-US" dirty="0"/>
          </a:p>
        </p:txBody>
      </p:sp>
      <p:sp>
        <p:nvSpPr>
          <p:cNvPr id="15" name="View 15" descr="Agent register row"/>
          <p:cNvSpPr/>
          <p:nvPr/>
        </p:nvSpPr>
        <p:spPr>
          <a:xfrm>
            <a:off x="6324600" y="847725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Vie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847725"/>
            <a:ext cx="52959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101917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02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781800" y="1019175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Office CRE concentration plan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Chief Credit Officer — reduce exposure-to-capital below 155% by June 2027</a:t>
            </a:r>
            <a:endParaRPr lang="en-US" dirty="0"/>
          </a:p>
        </p:txBody>
      </p:sp>
      <p:sp>
        <p:nvSpPr>
          <p:cNvPr id="19" name="View 19" descr="Agent register row"/>
          <p:cNvSpPr/>
          <p:nvPr/>
        </p:nvSpPr>
        <p:spPr>
          <a:xfrm>
            <a:off x="6324600" y="2733675"/>
            <a:ext cx="5295900" cy="189547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0" name="View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733675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1" name="Text 21"/>
          <p:cNvSpPr txBox="1"/>
          <p:nvPr/>
        </p:nvSpPr>
        <p:spPr>
          <a:xfrm>
            <a:off x="6324600" y="2905125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04</a:t>
            </a:r>
            <a:endParaRPr lang="en-US" dirty="0"/>
          </a:p>
        </p:txBody>
      </p:sp>
      <p:sp>
        <p:nvSpPr>
          <p:cNvPr id="22" name="Text 22"/>
          <p:cNvSpPr txBox="1"/>
          <p:nvPr/>
        </p:nvSpPr>
        <p:spPr>
          <a:xfrm>
            <a:off x="6781800" y="2905125"/>
            <a:ext cx="4838700" cy="15525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Third-party fourth-party inventory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Chief Procurement Officer — complete critical-vendor mapping by December 15</a:t>
            </a:r>
            <a:endParaRPr lang="en-US" dirty="0"/>
          </a:p>
        </p:txBody>
      </p:sp>
      <p:sp>
        <p:nvSpPr>
          <p:cNvPr id="23" name="View 23" descr="Agent register row"/>
          <p:cNvSpPr/>
          <p:nvPr/>
        </p:nvSpPr>
        <p:spPr>
          <a:xfrm>
            <a:off x="6324600" y="4629150"/>
            <a:ext cx="5295900" cy="188595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4" name="View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629150"/>
            <a:ext cx="5295900" cy="9525"/>
          </a:xfrm>
          <a:prstGeom prst="rect">
            <a:avLst/>
          </a:prstGeom>
          <a:solidFill>
            <a:srgbClr val="D1D5D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Text 25"/>
          <p:cNvSpPr txBox="1"/>
          <p:nvPr/>
        </p:nvSpPr>
        <p:spPr>
          <a:xfrm>
            <a:off x="6324600" y="480060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4B5563"/>
                </a:solidFill>
                <a:latin typeface="Carlito"/>
                <a:ea typeface=""/>
                <a:cs typeface=""/>
              </a:rPr>
              <a:t>06</a:t>
            </a:r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6781800" y="4800600"/>
            <a:ext cx="4838700" cy="15430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465"/>
              </a:lnSpc>
            </a:pPr>
            <a:r>
              <a:rPr lang="en-US" sz="120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Resolution planning data lineage — </a:t>
            </a:r>
            <a:r>
              <a:rPr lang="en-US" sz="1125" dirty="0">
                <a:solidFill>
                  <a:srgbClr val="1F2937"/>
                </a:solidFill>
                <a:latin typeface="Carlito"/>
                <a:ea typeface=""/>
                <a:cs typeface=""/>
              </a:rPr>
              <a:t>CFO — 7 of 9 critical reports remediated; final two due December 31</a:t>
            </a:r>
            <a:endParaRPr lang="en-US" dirty="0"/>
          </a:p>
        </p:txBody>
      </p:sp>
      <p:sp>
        <p:nvSpPr>
          <p:cNvPr id="27" name="Text 27"/>
          <p:cNvSpPr txBox="1"/>
          <p:nvPr/>
        </p:nvSpPr>
        <p:spPr>
          <a:xfrm>
            <a:off x="571500" y="180975"/>
            <a:ext cx="11049000" cy="3619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380"/>
              </a:lnSpc>
            </a:pPr>
            <a:r>
              <a:rPr lang="en-US" sz="19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Open remediation and accountable owners</a:t>
            </a:r>
            <a:endParaRPr lang="en-US" dirty="0"/>
          </a:p>
        </p:txBody>
      </p:sp>
      <p:sp>
        <p:nvSpPr>
          <p:cNvPr id="28" name="Text 28"/>
          <p:cNvSpPr txBox="1"/>
          <p:nvPr/>
        </p:nvSpPr>
        <p:spPr>
          <a:xfrm>
            <a:off x="571500" y="561975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>
              <a:lnSpc>
                <a:spcPts val="1190"/>
              </a:lnSpc>
            </a:pPr>
            <a:r>
              <a:rPr lang="en-US" sz="975" dirty="0">
                <a:solidFill>
                  <a:srgbClr val="6B7280"/>
                </a:solidFill>
                <a:latin typeface="Carlito"/>
                <a:ea typeface=""/>
                <a:cs typeface=""/>
              </a:rPr>
              <a:t>Items rated high or overdue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/>
          <p:cNvSpPr/>
          <p:nvPr/>
        </p:nvSpPr>
        <p:spPr>
          <a:xfrm>
            <a:off x="0" y="0"/>
            <a:ext cx="12192000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Text 3"/>
          <p:cNvSpPr txBox="1"/>
          <p:nvPr/>
        </p:nvSpPr>
        <p:spPr>
          <a:xfrm>
            <a:off x="762000" y="1219200"/>
            <a:ext cx="6734175" cy="28575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2747"/>
              </a:lnSpc>
            </a:pPr>
            <a:r>
              <a:rPr lang="en-US" sz="2250" b="1" dirty="0">
                <a:solidFill>
                  <a:srgbClr val="111827"/>
                </a:solidFill>
                <a:latin typeface="Carlito"/>
                <a:ea typeface=""/>
                <a:cs typeface=""/>
              </a:rPr>
              <a:t>Approve parallel debit routing and extend the office CRE exception.</a:t>
            </a:r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762000" y="4133850"/>
            <a:ext cx="6734175" cy="285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/>
          </a:bodyPr>
          <a:lstStyle/>
          <a:p>
            <a:pPr algn="l">
              <a:lnSpc>
                <a:spcPts val="1282"/>
              </a:lnSpc>
            </a:pPr>
            <a:r>
              <a:rPr lang="en-US" sz="10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Agenda items 3 and 4</a:t>
            </a:r>
            <a:endParaRPr lang="en-US" dirty="0"/>
          </a:p>
        </p:txBody>
      </p:sp>
      <p:sp>
        <p:nvSpPr>
          <p:cNvPr id="5" name="View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4533900"/>
            <a:ext cx="42862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9075" y="1123950"/>
            <a:ext cx="3781425" cy="28575"/>
          </a:xfrm>
          <a:prstGeom prst="rect">
            <a:avLst/>
          </a:prstGeom>
          <a:solidFill>
            <a:srgbClr val="4B5563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Text 7"/>
          <p:cNvSpPr txBox="1"/>
          <p:nvPr/>
        </p:nvSpPr>
        <p:spPr>
          <a:xfrm>
            <a:off x="7829550" y="1352550"/>
            <a:ext cx="3790950" cy="50863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/>
          </a:bodyPr>
          <a:lstStyle/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Quarterly reporting resumes once exposure-to-capital falls below 155%.</a:t>
            </a:r>
            <a:endParaRPr lang="en-US" dirty="0"/>
          </a:p>
          <a:p>
            <a:pPr algn="l">
              <a:lnSpc>
                <a:spcPts val="1648"/>
              </a:lnSpc>
            </a:pPr>
            <a:r>
              <a:rPr lang="en-US" sz="1350" dirty="0">
                <a:solidFill>
                  <a:srgbClr val="1F2937"/>
                </a:solidFill>
                <a:latin typeface="Carlito"/>
                <a:ea typeface=""/>
                <a:cs typeface=""/>
              </a:rPr>
              <a:t>Criticized office balances must also decline for two consecutive quarters.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ated">
  <a:themeElements>
    <a:clrScheme name="Generated">
      <a:dk1>
        <a:srgbClr val="111827"/>
      </a:dk1>
      <a:lt1>
        <a:srgbClr val="FFFFFF"/>
      </a:lt1>
      <a:dk2>
        <a:srgbClr val="374151"/>
      </a:dk2>
      <a:lt2>
        <a:srgbClr val="F3F4F6"/>
      </a:lt2>
      <a:accent1>
        <a:srgbClr val="4B5563"/>
      </a:accent1>
      <a:accent2>
        <a:srgbClr val="6B7280"/>
      </a:accent2>
      <a:accent3>
        <a:srgbClr val="9CA3AF"/>
      </a:accent3>
      <a:accent4>
        <a:srgbClr val="111827"/>
      </a:accent4>
      <a:accent5>
        <a:srgbClr val="D1D5DB"/>
      </a:accent5>
      <a:accent6>
        <a:srgbClr val="374151"/>
      </a:accent6>
      <a:hlink>
        <a:srgbClr val="0563C1"/>
      </a:hlink>
      <a:folHlink>
        <a:srgbClr val="954F72"/>
      </a:folHlink>
    </a:clrScheme>
    <a:fontScheme name="Office">
      <a:majorFont>
        <a:latin typeface="Carlito"/>
        <a:ea typeface=""/>
        <a:cs typeface=""/>
        <!-- Batch E will replace these script slots once matching assets are admitted. --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Deva" typeface="Mangal"/>
      </a:majorFont>
      <a:minorFont>
        <a:latin typeface="Carlito"/>
        <a:ea typeface=""/>
        <a:cs typeface=""/>
        <!-- Batch E will replace these script slots once matching assets are admitted. --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Deva" typeface="Mang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lumMod val="102000"/>
                <a:satMod val="130000"/>
              </a:schemeClr>
            </a:gs>
            <a:gs pos="100000">
              <a:schemeClr val="phClr">
                <a:shade val="90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PaperJSX</Application>
  <PresentationFormat>On-screen Show (16:9)</PresentationFormat>
  <Slides>8</Slides>
  <HiddenSlides>0</HiddenSlide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Carlito</vt:lpstr>
      <vt:lpstr>Carlito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Q3 2026 Enterprise Risk Review</dc:title>
  <dc:creator>Cascadia Commercial Bancorp</dc:creator>
  <cp:lastModifiedBy>Cascadia Commercial Bancorp</cp:lastModifiedBy>
  <cp:revision>1</cp:revision>
  <dcterms:created xsi:type="dcterms:W3CDTF">1980-01-01T00:00:02Z</dcterms:created>
  <dcterms:modified xsi:type="dcterms:W3CDTF">1980-01-01T00:00:02Z</dcterms:modified>
</cp:coreProperties>
</file>