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webp" ContentType="image/webp"/>
  <Default Extension="tiff" ContentType="image/tiff"/>
  <Default Extension="bmp" ContentType="image/bmp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harts/chart1.xml" ContentType="application/vnd.openxmlformats-officedocument.drawingml.chart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5" Type="http://schemas.openxmlformats.org/package/2006/relationships/metadata/thumbnail" Target="docProps/thumbnail.jpeg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 type="custom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</file>

<file path=ppt/charts/_rels/chart1.xml.rels><?xml version="1.0" encoding="UTF-8" standalone="yes"?>
<Relationships xmlns="http://schemas.openxmlformats.org/package/2006/relationships">
  <Relationship Id="rId1" Type="http://schemas.openxmlformats.org/officeDocument/2006/relationships/package" Target="../embeddings/chart1.xlsx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title>
      <c:tx>
        <c:rich>
          <a:bodyPr/>
          <a:lstStyle/>
          <a:p>
            <a:r>
              <a:rPr lang="en-US" sz="1350" b="1">
                <a:solidFill>
                  <a:srgbClr val="0F2540"/>
                </a:solidFill>
                <a:latin typeface="Liberation Sans"/>
              </a:rPr>
              <a:t>Quarterly revenue by type ($M)</a:t>
            </a:r>
          </a:p>
        </c:rich>
      </c:tx>
      <c:overlay val="0"/>
    </c:title>
    <c:plotArea>
      <c:layout>
        <c:manualLayout>
          <c:layoutTarget val="inner"/>
          <c:xMode val="edge"/>
          <c:yMode val="edge"/>
          <c:wMode val="factor"/>
          <c:hMode val="factor"/>
          <c:x val="0.0208"/>
          <c:y val="0.1219"/>
          <c:w val="0.9585"/>
          <c:h val="0.67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Subscription</c:v>
                </c:pt>
              </c:strCache>
            </c:strRef>
          </c:tx>
          <c:spPr>
            <a:solidFill>
              <a:srgbClr val="2563EB"/>
            </a:solidFill>
          </c:spPr>
          <c:cat>
            <c:strRef>
              <c:f>Sheet1!$A$2:$A$6</c:f>
              <c:strCache>
                <c:ptCount val="5"/>
                <c:pt idx="0">
                  <c:v>Q3 FY25</c:v>
                </c:pt>
                <c:pt idx="1">
                  <c:v>Q4 FY25</c:v>
                </c:pt>
                <c:pt idx="2">
                  <c:v>Q1 FY26</c:v>
                </c:pt>
                <c:pt idx="3">
                  <c:v>Q2 FY26</c:v>
                </c:pt>
                <c:pt idx="4">
                  <c:v>Q3 FY26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226.1</c:v>
                </c:pt>
                <c:pt idx="1">
                  <c:v>241.7</c:v>
                </c:pt>
                <c:pt idx="2">
                  <c:v>254.9</c:v>
                </c:pt>
                <c:pt idx="3">
                  <c:v>270.3</c:v>
                </c:pt>
                <c:pt idx="4">
                  <c:v>287.1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Professional services</c:v>
                </c:pt>
              </c:strCache>
            </c:strRef>
          </c:tx>
          <c:spPr>
            <a:solidFill>
              <a:srgbClr val="059669"/>
            </a:solidFill>
          </c:spPr>
          <c:cat>
            <c:strRef>
              <c:f>Sheet1!$A$2:$A$6</c:f>
              <c:strCache>
                <c:ptCount val="5"/>
                <c:pt idx="0">
                  <c:v>Q3 FY25</c:v>
                </c:pt>
                <c:pt idx="1">
                  <c:v>Q4 FY25</c:v>
                </c:pt>
                <c:pt idx="2">
                  <c:v>Q1 FY26</c:v>
                </c:pt>
                <c:pt idx="3">
                  <c:v>Q2 FY26</c:v>
                </c:pt>
                <c:pt idx="4">
                  <c:v>Q3 FY26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25.8</c:v>
                </c:pt>
                <c:pt idx="1">
                  <c:v>26.2</c:v>
                </c:pt>
                <c:pt idx="2">
                  <c:v>25.4</c:v>
                </c:pt>
                <c:pt idx="3">
                  <c:v>24.9</c:v>
                </c:pt>
                <c:pt idx="4">
                  <c:v>25.3</c:v>
                </c:pt>
              </c:numCache>
            </c:numRef>
          </c:val>
        </c:ser>
        <c:dLbls>
          <c:numFmt formatCode="General" sourceLinked="1"/>
          <c:txPr>
            <a:bodyPr/>
            <a:lstStyle/>
            <a:p>
              <a:pPr>
                <a:defRPr sz="900">
                  <a:solidFill>
                    <a:srgbClr val="475569"/>
                  </a:solidFill>
                  <a:latin typeface="Liberation Sans"/>
                </a:defRPr>
              </a:pPr>
              <a:endParaRPr lang="en-US" dirty="0"/>
            </a:p>
          </c:txPr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11111111"/>
        <c:axId val="222222222"/>
      </c:barChart>
      <c:catAx>
        <c:axId val="1111111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 rot="0"/>
          <a:lstStyle/>
          <a:p>
            <a:pPr>
              <a:defRPr sz="1050">
                <a:solidFill>
                  <a:srgbClr val="94A3B8"/>
                </a:solidFill>
                <a:latin typeface="Liberation Sans"/>
              </a:defRPr>
            </a:pPr>
            <a:endParaRPr lang="en-US" dirty="0"/>
          </a:p>
        </c:txPr>
        <c:crossAx val="222222222"/>
        <c:crosses val="autoZero"/>
        <c:auto val="1"/>
        <c:lblAlgn val="ctr"/>
        <c:lblOffset val="100"/>
      </c:catAx>
      <c:valAx>
        <c:axId val="222222222"/>
        <c:scaling>
          <c:orientation val="minMax"/>
        </c:scaling>
        <c:delete val="0"/>
        <c:axPos val="l"/>
        <c:majorGridlines>
          <c:spPr>
            <a:ln>
              <a:solidFill>
                <a:srgbClr val="E2E8F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noFill/>
          </a:ln>
        </c:spPr>
        <c:txPr>
          <a:bodyPr rot="0"/>
          <a:lstStyle/>
          <a:p>
            <a:pPr>
              <a:defRPr sz="1050">
                <a:solidFill>
                  <a:srgbClr val="94A3B8"/>
                </a:solidFill>
                <a:latin typeface="Liberation Sans"/>
              </a:defRPr>
            </a:pPr>
            <a:endParaRPr lang="en-US" dirty="0"/>
          </a:p>
        </c:txPr>
        <c:crossAx val="111111111"/>
        <c:crosses val="autoZero"/>
        <c:crossBetween val="between"/>
      </c:valAx>
      <c:spPr>
        <a:solidFill>
          <a:srgbClr val="FFFFFF"/>
        </a:solidFill>
        <a:ln>
          <a:noFill/>
        </a:ln>
      </c:spPr>
    </c:plotArea>
    <c:legend>
      <c:legendPos val="b"/>
      <c:layout>
        <c:manualLayout>
          <c:xMode val="edge"/>
          <c:yMode val="edge"/>
          <c:wMode val="factor"/>
          <c:hMode val="factor"/>
          <c:x val="0.0208"/>
          <c:y val="0.8891"/>
          <c:w val="0.9585"/>
          <c:h val="0.0709"/>
        </c:manualLayout>
      </c:layout>
      <c:overlay val="0"/>
      <c:spPr>
        <a:solidFill>
          <a:srgbClr val="FFFFFF"/>
        </a:solidFill>
      </c:spPr>
      <c:txPr>
        <a:bodyPr/>
        <a:lstStyle/>
        <a:p>
          <a:pPr>
            <a:defRPr sz="1050">
              <a:solidFill>
                <a:srgbClr val="94A3B8"/>
              </a:solidFill>
              <a:latin typeface="Liberation Sans"/>
            </a:defRPr>
          </a:pPr>
          <a:endParaRPr lang="en-US" dirty="0"/>
        </a:p>
      </c:txPr>
    </c:legend>
    <c:plotVisOnly val="1"/>
  </c:chart>
  <c:externalData r:id="rId1">
    <c:autoUpdate val="0"/>
  </c:externalData>
  <c:printSettings>
    <c:headerFooter/>
    <c:pageMargins b="0.75" l="0.7" r="0.7" t="0.75" header="0.3" footer="0.3"/>
    <c:pageSetup/>
  </c:printSettings>
</c:chartSpace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2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3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4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5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</p:bodyStyle>
    <p:otherStyle>
      <a:lvl1pPr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chart" Target="../charts/chart1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A1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Text 3"/>
          <p:cNvSpPr txBox="1"/>
          <p:nvPr/>
        </p:nvSpPr>
        <p:spPr>
          <a:xfrm>
            <a:off x="762000" y="2990850"/>
            <a:ext cx="6115050" cy="466725"/>
          </a:xfrm>
          <a:prstGeom prst="rect">
            <a:avLst/>
          </a:prstGeom>
          <a:noFill/>
          <a:ln>
            <a:noFill/>
          </a:ln>
        </p:spPr>
        <p:txBody>
          <a:bodyPr wrap="none" rtlCol="0" spcFirstLastPara="0" lIns="0" tIns="0" rIns="0" bIns="0">
            <a:normAutofit/>
          </a:bodyPr>
          <a:lstStyle/>
          <a:p>
            <a:pPr>
              <a:lnSpc>
                <a:spcPts val="3622"/>
              </a:lnSpc>
            </a:pPr>
            <a:r>
              <a:rPr lang="en-US" sz="3150" b="1" dirty="0">
                <a:solidFill>
                  <a:srgbClr val="FFFFFF"/>
                </a:solidFill>
                <a:latin typeface="Liberation Sans"/>
                <a:ea typeface=""/>
                <a:cs typeface=""/>
              </a:rPr>
              <a:t>Q3 FY2026 Earnings Highlights</a:t>
            </a:r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762000" y="3562350"/>
            <a:ext cx="5781675" cy="200025"/>
          </a:xfrm>
          <a:prstGeom prst="rect">
            <a:avLst/>
          </a:prstGeom>
          <a:noFill/>
          <a:ln>
            <a:noFill/>
          </a:ln>
        </p:spPr>
        <p:txBody>
          <a:bodyPr wrap="none" rtlCol="0" spcFirstLastPara="0" lIns="0" tIns="0" rIns="0" bIns="0">
            <a:normAutofit/>
          </a:bodyPr>
          <a:lstStyle/>
          <a:p>
            <a:pPr>
              <a:lnSpc>
                <a:spcPts val="1552"/>
              </a:lnSpc>
            </a:pPr>
            <a:r>
              <a:rPr lang="en-US" sz="1350" dirty="0">
                <a:solidFill>
                  <a:srgbClr val="E2E8F0"/>
                </a:solidFill>
                <a:latin typeface="Liberation Sans"/>
                <a:ea typeface=""/>
                <a:cs typeface=""/>
              </a:rPr>
              <a:t>Quarter ended April 30, 2026 | Reported June 4, 2026 | Investor Relations</a:t>
            </a:r>
            <a:endParaRPr lang="en-US" dirty="0"/>
          </a:p>
        </p:txBody>
      </p:sp>
      <p:sp>
        <p:nvSpPr>
          <p:cNvPr id="5" name="View 5"/>
          <p:cNvSpPr/>
          <p:nvPr/>
        </p:nvSpPr>
        <p:spPr>
          <a:xfrm>
            <a:off x="762000" y="4067175"/>
            <a:ext cx="571500" cy="28575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/>
          <p:cNvSpPr/>
          <p:nvPr/>
        </p:nvSpPr>
        <p:spPr>
          <a:xfrm>
            <a:off x="762000" y="876300"/>
            <a:ext cx="5953125" cy="563880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1200150" y="1943100"/>
            <a:ext cx="5076825" cy="4191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294"/>
              </a:lnSpc>
            </a:pPr>
            <a:r>
              <a:rPr lang="en-US" sz="1125" b="1" dirty="0">
                <a:solidFill>
                  <a:srgbClr val="FFFFFF"/>
                </a:solidFill>
                <a:latin typeface="Liberation Sans"/>
                <a:ea typeface=""/>
                <a:cs typeface=""/>
              </a:rPr>
              <a:t>Total revenue</a:t>
            </a:r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1200150" y="2905125"/>
            <a:ext cx="5076825" cy="12573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5002"/>
              </a:lnSpc>
            </a:pPr>
            <a:r>
              <a:rPr lang="en-US" sz="4350" b="1" dirty="0">
                <a:solidFill>
                  <a:srgbClr val="FFFFFF"/>
                </a:solidFill>
                <a:latin typeface="Liberation Sans"/>
                <a:ea typeface=""/>
                <a:cs typeface=""/>
              </a:rPr>
              <a:t>$312.4M</a:t>
            </a:r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200150" y="4257675"/>
            <a:ext cx="507682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207"/>
              </a:lnSpc>
            </a:pPr>
            <a:r>
              <a:rPr lang="en-US" sz="1050" dirty="0">
                <a:solidFill>
                  <a:srgbClr val="FFFFFF"/>
                </a:solidFill>
                <a:latin typeface="Liberation Sans"/>
                <a:ea typeface=""/>
                <a:cs typeface=""/>
              </a:rPr>
              <a:t>+24% YoY, +6% QoQ</a:t>
            </a:r>
            <a:endParaRPr lang="en-US" dirty="0"/>
          </a:p>
        </p:txBody>
      </p:sp>
      <p:sp>
        <p:nvSpPr>
          <p:cNvPr id="7" name="View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3725" y="876300"/>
            <a:ext cx="4676775" cy="28575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Text 8"/>
          <p:cNvSpPr txBox="1"/>
          <p:nvPr/>
        </p:nvSpPr>
        <p:spPr>
          <a:xfrm>
            <a:off x="6943725" y="1028700"/>
            <a:ext cx="467677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94A3B8"/>
                </a:solidFill>
                <a:latin typeface="Liberation Sans"/>
                <a:ea typeface=""/>
                <a:cs typeface=""/>
              </a:rPr>
              <a:t>Subscription revenue</a:t>
            </a:r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6943725" y="1276350"/>
            <a:ext cx="467677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932"/>
              </a:lnSpc>
            </a:pPr>
            <a:r>
              <a:rPr lang="en-US" sz="25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$287.1M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6943725" y="1905000"/>
            <a:ext cx="4676775" cy="781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35"/>
              </a:lnSpc>
            </a:pPr>
            <a:r>
              <a:rPr lang="en-US" sz="900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92% of total, +27% YoY</a:t>
            </a:r>
            <a:endParaRPr lang="en-US" dirty="0"/>
          </a:p>
        </p:txBody>
      </p:sp>
      <p:sp>
        <p:nvSpPr>
          <p:cNvPr id="11" name="View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3725" y="2752725"/>
            <a:ext cx="4676775" cy="19050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Text 12"/>
          <p:cNvSpPr txBox="1"/>
          <p:nvPr/>
        </p:nvSpPr>
        <p:spPr>
          <a:xfrm>
            <a:off x="6943725" y="2905125"/>
            <a:ext cx="467677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94A3B8"/>
                </a:solidFill>
                <a:latin typeface="Liberation Sans"/>
                <a:ea typeface=""/>
                <a:cs typeface=""/>
              </a:rPr>
              <a:t>Non-GAAP operating margin</a:t>
            </a:r>
            <a:endParaRPr lang="en-US" dirty="0"/>
          </a:p>
        </p:txBody>
      </p:sp>
      <p:sp>
        <p:nvSpPr>
          <p:cNvPr id="13" name="Text 13"/>
          <p:cNvSpPr txBox="1"/>
          <p:nvPr/>
        </p:nvSpPr>
        <p:spPr>
          <a:xfrm>
            <a:off x="6943725" y="3152775"/>
            <a:ext cx="467677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932"/>
              </a:lnSpc>
            </a:pPr>
            <a:r>
              <a:rPr lang="en-US" sz="25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18.6%</a:t>
            </a:r>
            <a:endParaRPr lang="en-US" dirty="0"/>
          </a:p>
        </p:txBody>
      </p:sp>
      <p:sp>
        <p:nvSpPr>
          <p:cNvPr id="14" name="Text 14"/>
          <p:cNvSpPr txBox="1"/>
          <p:nvPr/>
        </p:nvSpPr>
        <p:spPr>
          <a:xfrm>
            <a:off x="6943725" y="3781425"/>
            <a:ext cx="4676775" cy="781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35"/>
              </a:lnSpc>
            </a:pPr>
            <a:r>
              <a:rPr lang="en-US" sz="900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+410 bps YoY</a:t>
            </a:r>
            <a:endParaRPr lang="en-US" dirty="0"/>
          </a:p>
        </p:txBody>
      </p:sp>
      <p:sp>
        <p:nvSpPr>
          <p:cNvPr id="15" name="View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3725" y="4638675"/>
            <a:ext cx="4676775" cy="19050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Text 16"/>
          <p:cNvSpPr txBox="1"/>
          <p:nvPr/>
        </p:nvSpPr>
        <p:spPr>
          <a:xfrm>
            <a:off x="6943725" y="4781550"/>
            <a:ext cx="467677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94A3B8"/>
                </a:solidFill>
                <a:latin typeface="Liberation Sans"/>
                <a:ea typeface=""/>
                <a:cs typeface=""/>
              </a:rPr>
              <a:t>Free cash flow</a:t>
            </a:r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943725" y="5029200"/>
            <a:ext cx="467677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932"/>
              </a:lnSpc>
            </a:pPr>
            <a:r>
              <a:rPr lang="en-US" sz="25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$71.8M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943725" y="5657850"/>
            <a:ext cx="4676775" cy="781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35"/>
              </a:lnSpc>
            </a:pPr>
            <a:r>
              <a:rPr lang="en-US" sz="900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23.0% FCF margin</a:t>
            </a:r>
            <a:endParaRPr lang="en-US" dirty="0"/>
          </a:p>
        </p:txBody>
      </p:sp>
      <p:sp>
        <p:nvSpPr>
          <p:cNvPr id="19" name="Text 19"/>
          <p:cNvSpPr txBox="1"/>
          <p:nvPr/>
        </p:nvSpPr>
        <p:spPr>
          <a:xfrm>
            <a:off x="571500" y="190500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242"/>
              </a:lnSpc>
            </a:pPr>
            <a:r>
              <a:rPr lang="en-US" sz="19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Q3 FY2026 at a glance</a:t>
            </a:r>
            <a:endParaRPr lang="en-US" dirty="0"/>
          </a:p>
        </p:txBody>
      </p:sp>
      <p:sp>
        <p:nvSpPr>
          <p:cNvPr id="20" name="Text 20"/>
          <p:cNvSpPr txBox="1"/>
          <p:nvPr/>
        </p:nvSpPr>
        <p:spPr>
          <a:xfrm>
            <a:off x="571500" y="571500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21"/>
              </a:lnSpc>
            </a:pPr>
            <a:r>
              <a:rPr lang="en-US" sz="975" dirty="0">
                <a:solidFill>
                  <a:srgbClr val="94A3B8"/>
                </a:solidFill>
                <a:latin typeface="Liberation Sans"/>
                <a:ea typeface=""/>
                <a:cs typeface=""/>
              </a:rPr>
              <a:t>All growth rates year-over-year unless noted; non-GAAP measures reconciled in appendix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graphicFrame>
        <p:nvGraphicFramePr>
          <p:cNvPr id="3" name="Chart 3"/>
          <p:cNvGraphicFramePr>
            <a:graphicFrameLocks noGrp="1"/>
          </p:cNvGraphicFramePr>
          <p:nvPr/>
        </p:nvGraphicFramePr>
        <p:xfrm>
          <a:off x="762000" y="876300"/>
          <a:ext cx="108585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4"/>
          <p:cNvSpPr txBox="1"/>
          <p:nvPr/>
        </p:nvSpPr>
        <p:spPr>
          <a:xfrm>
            <a:off x="571500" y="190500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242"/>
              </a:lnSpc>
            </a:pPr>
            <a:r>
              <a:rPr lang="en-US" sz="19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Revenue growth remains durable</a:t>
            </a:r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571500" y="571500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21"/>
              </a:lnSpc>
            </a:pPr>
            <a:r>
              <a:rPr lang="en-US" sz="975" dirty="0">
                <a:solidFill>
                  <a:srgbClr val="94A3B8"/>
                </a:solidFill>
                <a:latin typeface="Liberation Sans"/>
                <a:ea typeface=""/>
                <a:cs typeface=""/>
              </a:rPr>
              <a:t>Subscription mix continues to expand as legacy services roll off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 descr="Agent register row"/>
          <p:cNvSpPr/>
          <p:nvPr/>
        </p:nvSpPr>
        <p:spPr>
          <a:xfrm>
            <a:off x="762000" y="876300"/>
            <a:ext cx="5295900" cy="18764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View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876300"/>
            <a:ext cx="5295900" cy="28575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762000" y="104775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01</a:t>
            </a:r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219200" y="1047750"/>
            <a:ext cx="4838700" cy="15335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294"/>
              </a:lnSpc>
            </a:pP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Closed 47 deals over $1M ACV (vs 31 in Q3 FY25), including our largest-ever contract: a $14.2M three-year platform agreement with a Fortune 100 insurer</a:t>
            </a:r>
            <a:endParaRPr lang="en-US" dirty="0"/>
          </a:p>
        </p:txBody>
      </p:sp>
      <p:sp>
        <p:nvSpPr>
          <p:cNvPr id="7" name="View 7" descr="Agent register row"/>
          <p:cNvSpPr/>
          <p:nvPr/>
        </p:nvSpPr>
        <p:spPr>
          <a:xfrm>
            <a:off x="762000" y="2752725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View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275272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762000" y="29241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03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1219200" y="2924175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80"/>
              </a:lnSpc>
            </a:pPr>
            <a:r>
              <a:rPr lang="en-US" sz="120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Remaining performance obligations of $1.42B, up 31% YoY;</a:t>
            </a: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 current RPO up 28%</a:t>
            </a:r>
            <a:endParaRPr lang="en-US" dirty="0"/>
          </a:p>
        </p:txBody>
      </p:sp>
      <p:sp>
        <p:nvSpPr>
          <p:cNvPr id="11" name="View 11" descr="Agent register row"/>
          <p:cNvSpPr/>
          <p:nvPr/>
        </p:nvSpPr>
        <p:spPr>
          <a:xfrm>
            <a:off x="762000" y="4638675"/>
            <a:ext cx="5295900" cy="18764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View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463867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3" name="Text 13"/>
          <p:cNvSpPr txBox="1"/>
          <p:nvPr/>
        </p:nvSpPr>
        <p:spPr>
          <a:xfrm>
            <a:off x="762000" y="481012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05</a:t>
            </a:r>
            <a:endParaRPr lang="en-US" dirty="0"/>
          </a:p>
        </p:txBody>
      </p:sp>
      <p:sp>
        <p:nvSpPr>
          <p:cNvPr id="14" name="Text 14"/>
          <p:cNvSpPr txBox="1"/>
          <p:nvPr/>
        </p:nvSpPr>
        <p:spPr>
          <a:xfrm>
            <a:off x="1219200" y="4810125"/>
            <a:ext cx="4838700" cy="15335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294"/>
              </a:lnSpc>
            </a:pP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Meridian AI Assist reached 2,100 paying customers within three quarters of GA, contributing approximately 2 points of subscription growth</a:t>
            </a:r>
            <a:endParaRPr lang="en-US" dirty="0"/>
          </a:p>
        </p:txBody>
      </p:sp>
      <p:sp>
        <p:nvSpPr>
          <p:cNvPr id="15" name="View 15" descr="Agent register row"/>
          <p:cNvSpPr/>
          <p:nvPr/>
        </p:nvSpPr>
        <p:spPr>
          <a:xfrm>
            <a:off x="6324600" y="876300"/>
            <a:ext cx="5295900" cy="18764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View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876300"/>
            <a:ext cx="5295900" cy="28575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324600" y="104775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02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781800" y="1047750"/>
            <a:ext cx="4838700" cy="15335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294"/>
              </a:lnSpc>
            </a:pP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Net revenue retention of 118%, up from 114% last quarter, driven by seat expansion and Meridian Analytics attach of 41%</a:t>
            </a:r>
            <a:endParaRPr lang="en-US" dirty="0"/>
          </a:p>
        </p:txBody>
      </p:sp>
      <p:sp>
        <p:nvSpPr>
          <p:cNvPr id="19" name="View 19" descr="Agent register row"/>
          <p:cNvSpPr/>
          <p:nvPr/>
        </p:nvSpPr>
        <p:spPr>
          <a:xfrm>
            <a:off x="6324600" y="2752725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0" name="View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275272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1" name="Text 21"/>
          <p:cNvSpPr txBox="1"/>
          <p:nvPr/>
        </p:nvSpPr>
        <p:spPr>
          <a:xfrm>
            <a:off x="6324600" y="29241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04</a:t>
            </a:r>
            <a:endParaRPr lang="en-US" dirty="0"/>
          </a:p>
        </p:txBody>
      </p:sp>
      <p:sp>
        <p:nvSpPr>
          <p:cNvPr id="22" name="Text 22"/>
          <p:cNvSpPr txBox="1"/>
          <p:nvPr/>
        </p:nvSpPr>
        <p:spPr>
          <a:xfrm>
            <a:off x="6781800" y="2924175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294"/>
              </a:lnSpc>
            </a:pP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International revenue grew 38% YoY and now represents 29% of total revenue, led by DACH and Japan</a:t>
            </a:r>
            <a:endParaRPr lang="en-US" dirty="0"/>
          </a:p>
        </p:txBody>
      </p:sp>
      <p:sp>
        <p:nvSpPr>
          <p:cNvPr id="23" name="View 23" descr="Agent register row"/>
          <p:cNvSpPr/>
          <p:nvPr/>
        </p:nvSpPr>
        <p:spPr>
          <a:xfrm>
            <a:off x="6324600" y="4638675"/>
            <a:ext cx="5295900" cy="18764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4" name="View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463867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5" name="Text 25"/>
          <p:cNvSpPr txBox="1"/>
          <p:nvPr/>
        </p:nvSpPr>
        <p:spPr>
          <a:xfrm>
            <a:off x="6324600" y="481012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06</a:t>
            </a:r>
            <a:endParaRPr lang="en-US" dirty="0"/>
          </a:p>
        </p:txBody>
      </p:sp>
      <p:sp>
        <p:nvSpPr>
          <p:cNvPr id="26" name="Text 26"/>
          <p:cNvSpPr txBox="1"/>
          <p:nvPr/>
        </p:nvSpPr>
        <p:spPr>
          <a:xfrm>
            <a:off x="6781800" y="4810125"/>
            <a:ext cx="4838700" cy="15335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294"/>
              </a:lnSpc>
            </a:pP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Completed the acquisition of Signalpath ($86M cash) to accelerate the workflow-orchestration roadmap; expected dilution of ~50 bps to FY26 operating margin</a:t>
            </a:r>
            <a:endParaRPr lang="en-US" dirty="0"/>
          </a:p>
        </p:txBody>
      </p:sp>
      <p:sp>
        <p:nvSpPr>
          <p:cNvPr id="27" name="Text 27"/>
          <p:cNvSpPr txBox="1"/>
          <p:nvPr/>
        </p:nvSpPr>
        <p:spPr>
          <a:xfrm>
            <a:off x="571500" y="190500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242"/>
              </a:lnSpc>
            </a:pPr>
            <a:r>
              <a:rPr lang="en-US" sz="19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Operating highlights</a:t>
            </a:r>
            <a:endParaRPr lang="en-US" dirty="0"/>
          </a:p>
        </p:txBody>
      </p:sp>
      <p:sp>
        <p:nvSpPr>
          <p:cNvPr id="28" name="Text 28"/>
          <p:cNvSpPr txBox="1"/>
          <p:nvPr/>
        </p:nvSpPr>
        <p:spPr>
          <a:xfrm>
            <a:off x="571500" y="571500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21"/>
              </a:lnSpc>
            </a:pPr>
            <a:r>
              <a:rPr lang="en-US" sz="975" dirty="0">
                <a:solidFill>
                  <a:srgbClr val="94A3B8"/>
                </a:solidFill>
                <a:latin typeface="Liberation Sans"/>
                <a:ea typeface=""/>
                <a:cs typeface=""/>
              </a:rPr>
              <a:t>Momentum across enterprise, platform, and international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Text 3"/>
          <p:cNvSpPr txBox="1"/>
          <p:nvPr/>
        </p:nvSpPr>
        <p:spPr>
          <a:xfrm>
            <a:off x="762000" y="2390775"/>
            <a:ext cx="10858500" cy="22860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587"/>
              </a:lnSpc>
            </a:pPr>
            <a:r>
              <a:rPr lang="en-US" sz="22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"We delivered our fifth consecutive quarter of accelerating subscription growth while expanding operating margin by over four points — the model is compounding exactly as designed."</a:t>
            </a:r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762000" y="4733925"/>
            <a:ext cx="10858500" cy="2857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207"/>
              </a:lnSpc>
            </a:pPr>
            <a:r>
              <a:rPr lang="en-US" sz="1050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Priya Raghavan, Chief Financial Officer</a:t>
            </a:r>
            <a:endParaRPr lang="en-US" dirty="0"/>
          </a:p>
        </p:txBody>
      </p:sp>
      <p:sp>
        <p:nvSpPr>
          <p:cNvPr id="5" name="View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5143500"/>
            <a:ext cx="571500" cy="28575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 descr="Agent register row"/>
          <p:cNvSpPr/>
          <p:nvPr/>
        </p:nvSpPr>
        <p:spPr>
          <a:xfrm>
            <a:off x="762000" y="876300"/>
            <a:ext cx="5295900" cy="15716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View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876300"/>
            <a:ext cx="5295900" cy="28575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762000" y="104775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01</a:t>
            </a:r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219200" y="1047750"/>
            <a:ext cx="4838700" cy="12287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80"/>
              </a:lnSpc>
            </a:pPr>
            <a:r>
              <a:rPr lang="en-US" sz="120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Q4 FY2026 revenue:</a:t>
            </a: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 $324M to $328M, representing 21% to 23% YoY growth</a:t>
            </a:r>
            <a:endParaRPr lang="en-US" dirty="0"/>
          </a:p>
        </p:txBody>
      </p:sp>
      <p:sp>
        <p:nvSpPr>
          <p:cNvPr id="7" name="View 7" descr="Agent register row"/>
          <p:cNvSpPr/>
          <p:nvPr/>
        </p:nvSpPr>
        <p:spPr>
          <a:xfrm>
            <a:off x="762000" y="2447925"/>
            <a:ext cx="5295900" cy="15621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View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244792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762000" y="26193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03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1219200" y="2619375"/>
            <a:ext cx="4838700" cy="12192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80"/>
              </a:lnSpc>
            </a:pPr>
            <a:r>
              <a:rPr lang="en-US" sz="120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FY2026 revenue raised to $1.218B to $1.222B (prior:</a:t>
            </a: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 $1.196B to $1.206B)</a:t>
            </a:r>
            <a:endParaRPr lang="en-US" dirty="0"/>
          </a:p>
        </p:txBody>
      </p:sp>
      <p:sp>
        <p:nvSpPr>
          <p:cNvPr id="11" name="View 11" descr="Agent register row"/>
          <p:cNvSpPr/>
          <p:nvPr/>
        </p:nvSpPr>
        <p:spPr>
          <a:xfrm>
            <a:off x="762000" y="4010025"/>
            <a:ext cx="5295900" cy="15716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View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401002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3" name="Text 13"/>
          <p:cNvSpPr txBox="1"/>
          <p:nvPr/>
        </p:nvSpPr>
        <p:spPr>
          <a:xfrm>
            <a:off x="762000" y="41814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05</a:t>
            </a:r>
            <a:endParaRPr lang="en-US" dirty="0"/>
          </a:p>
        </p:txBody>
      </p:sp>
      <p:sp>
        <p:nvSpPr>
          <p:cNvPr id="14" name="Text 14"/>
          <p:cNvSpPr txBox="1"/>
          <p:nvPr/>
        </p:nvSpPr>
        <p:spPr>
          <a:xfrm>
            <a:off x="1219200" y="4181475"/>
            <a:ext cx="4838700" cy="12287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80"/>
              </a:lnSpc>
            </a:pPr>
            <a:r>
              <a:rPr lang="en-US" sz="120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FY2026 free cash flow margin:</a:t>
            </a: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 approximately 22%, inclusive of Signalpath integration costs</a:t>
            </a:r>
            <a:endParaRPr lang="en-US" dirty="0"/>
          </a:p>
        </p:txBody>
      </p:sp>
      <p:sp>
        <p:nvSpPr>
          <p:cNvPr id="15" name="View 15" descr="Agent register row"/>
          <p:cNvSpPr/>
          <p:nvPr/>
        </p:nvSpPr>
        <p:spPr>
          <a:xfrm>
            <a:off x="6324600" y="876300"/>
            <a:ext cx="5295900" cy="15716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View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876300"/>
            <a:ext cx="5295900" cy="28575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324600" y="104775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02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781800" y="1047750"/>
            <a:ext cx="4838700" cy="12287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80"/>
              </a:lnSpc>
            </a:pPr>
            <a:r>
              <a:rPr lang="en-US" sz="120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Q4 FY2026 non-GAAP operating margin:</a:t>
            </a: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 approximately 19%</a:t>
            </a:r>
            <a:endParaRPr lang="en-US" dirty="0"/>
          </a:p>
        </p:txBody>
      </p:sp>
      <p:sp>
        <p:nvSpPr>
          <p:cNvPr id="19" name="View 19" descr="Agent register row"/>
          <p:cNvSpPr/>
          <p:nvPr/>
        </p:nvSpPr>
        <p:spPr>
          <a:xfrm>
            <a:off x="6324600" y="2447925"/>
            <a:ext cx="5295900" cy="15621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0" name="View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244792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1" name="Text 21"/>
          <p:cNvSpPr txBox="1"/>
          <p:nvPr/>
        </p:nvSpPr>
        <p:spPr>
          <a:xfrm>
            <a:off x="6324600" y="26193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04</a:t>
            </a:r>
            <a:endParaRPr lang="en-US" dirty="0"/>
          </a:p>
        </p:txBody>
      </p:sp>
      <p:sp>
        <p:nvSpPr>
          <p:cNvPr id="22" name="Text 22"/>
          <p:cNvSpPr txBox="1"/>
          <p:nvPr/>
        </p:nvSpPr>
        <p:spPr>
          <a:xfrm>
            <a:off x="6781800" y="2619375"/>
            <a:ext cx="4838700" cy="12192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80"/>
              </a:lnSpc>
            </a:pPr>
            <a:r>
              <a:rPr lang="en-US" sz="120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FY2026 non-GAAP EPS raised to $2.41 to $2.45 (prior:</a:t>
            </a: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 $2.28 to $2.36)</a:t>
            </a:r>
            <a:endParaRPr lang="en-US" dirty="0"/>
          </a:p>
        </p:txBody>
      </p:sp>
      <p:sp>
        <p:nvSpPr>
          <p:cNvPr id="23" name="View 23" descr="Agent register row"/>
          <p:cNvSpPr/>
          <p:nvPr/>
        </p:nvSpPr>
        <p:spPr>
          <a:xfrm>
            <a:off x="6324600" y="4010025"/>
            <a:ext cx="5295900" cy="157162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4" name="View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4010025"/>
            <a:ext cx="5295900" cy="9525"/>
          </a:xfrm>
          <a:prstGeom prst="rect">
            <a:avLst/>
          </a:prstGeom>
          <a:solidFill>
            <a:srgbClr val="E2E8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5" name="Text 25"/>
          <p:cNvSpPr txBox="1"/>
          <p:nvPr/>
        </p:nvSpPr>
        <p:spPr>
          <a:xfrm>
            <a:off x="6324600" y="41814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21"/>
              </a:lnSpc>
            </a:pPr>
            <a:r>
              <a:rPr lang="en-US" sz="975" b="1" dirty="0">
                <a:solidFill>
                  <a:srgbClr val="2563EB"/>
                </a:solidFill>
                <a:latin typeface="Liberation Sans"/>
                <a:ea typeface=""/>
                <a:cs typeface=""/>
              </a:rPr>
              <a:t>06</a:t>
            </a:r>
            <a:endParaRPr lang="en-US" dirty="0"/>
          </a:p>
        </p:txBody>
      </p:sp>
      <p:sp>
        <p:nvSpPr>
          <p:cNvPr id="26" name="Text 26"/>
          <p:cNvSpPr txBox="1"/>
          <p:nvPr/>
        </p:nvSpPr>
        <p:spPr>
          <a:xfrm>
            <a:off x="6781800" y="4181475"/>
            <a:ext cx="4838700" cy="12287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80"/>
              </a:lnSpc>
            </a:pPr>
            <a:r>
              <a:rPr lang="en-US" sz="120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Share count:</a:t>
            </a:r>
            <a:r>
              <a:rPr lang="en-US" sz="112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 approximately 128M fully diluted weighted-average shares for Q4</a:t>
            </a:r>
            <a:endParaRPr lang="en-US" dirty="0"/>
          </a:p>
        </p:txBody>
      </p:sp>
      <p:sp>
        <p:nvSpPr>
          <p:cNvPr id="27" name="View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5753100"/>
            <a:ext cx="10858500" cy="19050"/>
          </a:xfrm>
          <a:prstGeom prst="rect">
            <a:avLst/>
          </a:prstGeom>
          <a:solidFill>
            <a:srgbClr val="2563E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8" name="Text 28"/>
          <p:cNvSpPr txBox="1"/>
          <p:nvPr/>
        </p:nvSpPr>
        <p:spPr>
          <a:xfrm>
            <a:off x="762000" y="5886450"/>
            <a:ext cx="10858500" cy="6286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0" tIns="0" rIns="0" bIns="0">
            <a:normAutofit/>
          </a:bodyPr>
          <a:lstStyle/>
          <a:p>
            <a:pPr algn="l">
              <a:lnSpc>
                <a:spcPts val="1121"/>
              </a:lnSpc>
            </a:pPr>
            <a:r>
              <a:rPr lang="en-US" sz="975" dirty="0">
                <a:solidFill>
                  <a:srgbClr val="475569"/>
                </a:solidFill>
                <a:latin typeface="Liberation Sans"/>
                <a:ea typeface=""/>
                <a:cs typeface=""/>
              </a:rPr>
              <a:t>Guidance reflects continued elongation of enterprise sales cycles in EMEA, offset by stronger-than-expected AI Assist attach rates in North America.</a:t>
            </a:r>
            <a:endParaRPr lang="en-US" dirty="0"/>
          </a:p>
        </p:txBody>
      </p:sp>
      <p:sp>
        <p:nvSpPr>
          <p:cNvPr id="29" name="Text 29"/>
          <p:cNvSpPr txBox="1"/>
          <p:nvPr/>
        </p:nvSpPr>
        <p:spPr>
          <a:xfrm>
            <a:off x="571500" y="190500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242"/>
              </a:lnSpc>
            </a:pPr>
            <a:r>
              <a:rPr lang="en-US" sz="1950" b="1" dirty="0">
                <a:solidFill>
                  <a:srgbClr val="0F2540"/>
                </a:solidFill>
                <a:latin typeface="Liberation Sans"/>
                <a:ea typeface=""/>
                <a:cs typeface=""/>
              </a:rPr>
              <a:t>Guidance</a:t>
            </a:r>
            <a:endParaRPr lang="en-US" dirty="0"/>
          </a:p>
        </p:txBody>
      </p:sp>
      <p:sp>
        <p:nvSpPr>
          <p:cNvPr id="30" name="Text 30"/>
          <p:cNvSpPr txBox="1"/>
          <p:nvPr/>
        </p:nvSpPr>
        <p:spPr>
          <a:xfrm>
            <a:off x="571500" y="571500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21"/>
              </a:lnSpc>
            </a:pPr>
            <a:r>
              <a:rPr lang="en-US" sz="975" dirty="0">
                <a:solidFill>
                  <a:srgbClr val="94A3B8"/>
                </a:solidFill>
                <a:latin typeface="Liberation Sans"/>
                <a:ea typeface=""/>
                <a:cs typeface=""/>
              </a:rPr>
              <a:t>As of June 4, 2026; assumes no material change in FX or macro conditions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nerated">
  <a:themeElements>
    <a:clrScheme name="Generated">
      <a:dk1>
        <a:srgbClr val="0F2540"/>
      </a:dk1>
      <a:lt1>
        <a:srgbClr val="FFFFFF"/>
      </a:lt1>
      <a:dk2>
        <a:srgbClr val="1B3A5C"/>
      </a:dk2>
      <a:lt2>
        <a:srgbClr val="F8FAFC"/>
      </a:lt2>
      <a:accent1>
        <a:srgbClr val="2563EB"/>
      </a:accent1>
      <a:accent2>
        <a:srgbClr val="059669"/>
      </a:accent2>
      <a:accent3>
        <a:srgbClr val="7C3AED"/>
      </a:accent3>
      <a:accent4>
        <a:srgbClr val="EA580C"/>
      </a:accent4>
      <a:accent5>
        <a:srgbClr val="DC2626"/>
      </a:accent5>
      <a:accent6>
        <a:srgbClr val="0891B2"/>
      </a:accent6>
      <a:hlink>
        <a:srgbClr val="0563C1"/>
      </a:hlink>
      <a:folHlink>
        <a:srgbClr val="954F72"/>
      </a:folHlink>
    </a:clrScheme>
    <a:fontScheme name="Office">
      <a:majorFont>
        <a:latin typeface="Liberation Sans"/>
        <a:ea typeface=""/>
        <a:cs typeface=""/>
        <!-- Batch E will replace these script slots once matching assets are admitted. --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Deva" typeface="Mangal"/>
      </a:majorFont>
      <a:minorFont>
        <a:latin typeface="Liberation Sans"/>
        <a:ea typeface=""/>
        <a:cs typeface=""/>
        <!-- Batch E will replace these script slots once matching assets are admitted. --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Deva" typeface="Mang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lumMod val="102000"/>
                <a:satMod val="130000"/>
              </a:schemeClr>
            </a:gs>
            <a:gs pos="100000">
              <a:schemeClr val="phClr">
                <a:shade val="90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PaperJSX</Application>
  <PresentationFormat>On-screen Show (16:9)</PresentationFormat>
  <Slides>6</Slides>
  <HiddenSlides>0</HiddenSlide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Liberation Sans</vt:lpstr>
      <vt:lpstr>Liberation Sans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Meridian Software Q3 FY2026 Earnings Highlights</dc:title>
  <dc:creator>Meridian Software, Inc. (NASDAQ: MRDN)</dc:creator>
  <cp:lastModifiedBy>Meridian Software, Inc. (NASDAQ: MRDN)</cp:lastModifiedBy>
  <cp:revision>1</cp:revision>
  <dcterms:created xsi:type="dcterms:W3CDTF">1980-01-01T00:00:02Z</dcterms:created>
  <dcterms:modified xsi:type="dcterms:W3CDTF">1980-01-01T00:00:02Z</dcterms:modified>
</cp:coreProperties>
</file>